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7" r:id="rId3"/>
    <p:sldId id="258" r:id="rId4"/>
    <p:sldId id="286" r:id="rId5"/>
    <p:sldId id="274" r:id="rId6"/>
    <p:sldId id="275" r:id="rId7"/>
    <p:sldId id="276" r:id="rId8"/>
    <p:sldId id="277" r:id="rId9"/>
    <p:sldId id="278" r:id="rId10"/>
    <p:sldId id="279" r:id="rId11"/>
    <p:sldId id="280" r:id="rId12"/>
    <p:sldId id="281" r:id="rId13"/>
    <p:sldId id="282" r:id="rId14"/>
    <p:sldId id="283" r:id="rId15"/>
    <p:sldId id="284" r:id="rId16"/>
    <p:sldId id="259" r:id="rId17"/>
    <p:sldId id="257" r:id="rId18"/>
    <p:sldId id="285" r:id="rId19"/>
    <p:sldId id="260" r:id="rId20"/>
    <p:sldId id="261" r:id="rId21"/>
    <p:sldId id="262" r:id="rId22"/>
    <p:sldId id="263" r:id="rId23"/>
    <p:sldId id="264" r:id="rId24"/>
    <p:sldId id="265" r:id="rId25"/>
    <p:sldId id="272" r:id="rId26"/>
    <p:sldId id="266" r:id="rId27"/>
    <p:sldId id="287" r:id="rId28"/>
    <p:sldId id="288" r:id="rId29"/>
    <p:sldId id="292" r:id="rId30"/>
    <p:sldId id="289" r:id="rId31"/>
    <p:sldId id="290" r:id="rId32"/>
    <p:sldId id="291" r:id="rId33"/>
    <p:sldId id="293" r:id="rId34"/>
    <p:sldId id="273" r:id="rId35"/>
    <p:sldId id="269" r:id="rId36"/>
    <p:sldId id="268" r:id="rId37"/>
    <p:sldId id="270"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FFFFFF"/>
    <a:srgbClr val="DAC5AA"/>
    <a:srgbClr val="3D4752"/>
    <a:srgbClr val="130F26"/>
    <a:srgbClr val="76C47E"/>
    <a:srgbClr val="FFDD00"/>
    <a:srgbClr val="000000"/>
    <a:srgbClr val="0C070A"/>
    <a:srgbClr val="0B05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1914" y="82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9/5/2024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9/5/2024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9/5/2024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9/5/2024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DDBC3"/>
        </a:solidFill>
        <a:effectLst/>
      </p:bgPr>
    </p:bg>
    <p:spTree>
      <p:nvGrpSpPr>
        <p:cNvPr id="1" name=""/>
        <p:cNvGrpSpPr/>
        <p:nvPr/>
      </p:nvGrpSpPr>
      <p:grpSpPr>
        <a:xfrm>
          <a:off x="0" y="0"/>
          <a:ext cx="0" cy="0"/>
          <a:chOff x="0" y="0"/>
          <a:chExt cx="0" cy="0"/>
        </a:xfrm>
      </p:grpSpPr>
      <p:pic>
        <p:nvPicPr>
          <p:cNvPr id="1026" name="Picture 2" descr="Knowing and Understan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0"/>
            <a:ext cx="10287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190171" y="301626"/>
            <a:ext cx="10363200" cy="1470025"/>
          </a:xfrm>
        </p:spPr>
        <p:txBody>
          <a:bodyPr/>
          <a:lstStyle/>
          <a:p>
            <a:r>
              <a:rPr dirty="0"/>
              <a:t>Understanding the Basics - MediaZone Rules &amp; Guidelines</a:t>
            </a:r>
          </a:p>
        </p:txBody>
      </p:sp>
      <p:sp>
        <p:nvSpPr>
          <p:cNvPr id="3" name="Subtitle 2"/>
          <p:cNvSpPr>
            <a:spLocks noGrp="1"/>
          </p:cNvSpPr>
          <p:nvPr>
            <p:ph type="subTitle" idx="1"/>
          </p:nvPr>
        </p:nvSpPr>
        <p:spPr>
          <a:xfrm>
            <a:off x="1582057" y="5638800"/>
            <a:ext cx="8534400" cy="1752600"/>
          </a:xfrm>
        </p:spPr>
        <p:txBody>
          <a:bodyPr/>
          <a:lstStyle/>
          <a:p>
            <a:r>
              <a:rPr dirty="0"/>
              <a:t>Essential Guidelines for </a:t>
            </a:r>
            <a:r>
              <a:rPr lang="en-US" dirty="0" smtClean="0"/>
              <a:t>Studio</a:t>
            </a:r>
            <a:r>
              <a:rPr dirty="0" smtClean="0"/>
              <a:t> Assistants</a:t>
            </a:r>
            <a:r>
              <a:rPr lang="en-US" dirty="0" smtClean="0"/>
              <a:t> &amp; Studio Assistants in Training (SA&amp;SAT) </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4227" y="2967335"/>
            <a:ext cx="8763553"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And that</a:t>
            </a:r>
            <a:r>
              <a:rPr lang="en-CY"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s how you become</a:t>
            </a:r>
            <a:r>
              <a:rPr lang="en-CY"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1718498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CA TEAM HOW TO WIN IN CHESS • lichess.org"/>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736729" y="126639"/>
            <a:ext cx="6731361" cy="6731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2397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B0508"/>
        </a:solidFill>
        <a:effectLst/>
      </p:bgPr>
    </p:bg>
    <p:spTree>
      <p:nvGrpSpPr>
        <p:cNvPr id="1" name=""/>
        <p:cNvGrpSpPr/>
        <p:nvPr/>
      </p:nvGrpSpPr>
      <p:grpSpPr>
        <a:xfrm>
          <a:off x="0" y="0"/>
          <a:ext cx="0" cy="0"/>
          <a:chOff x="0" y="0"/>
          <a:chExt cx="0" cy="0"/>
        </a:xfrm>
      </p:grpSpPr>
      <p:sp>
        <p:nvSpPr>
          <p:cNvPr id="4" name="Rectangle 3"/>
          <p:cNvSpPr/>
          <p:nvPr/>
        </p:nvSpPr>
        <p:spPr>
          <a:xfrm>
            <a:off x="93034" y="424432"/>
            <a:ext cx="8484909" cy="3416320"/>
          </a:xfrm>
          <a:prstGeom prst="rect">
            <a:avLst/>
          </a:prstGeom>
          <a:noFill/>
        </p:spPr>
        <p:txBody>
          <a:bodyPr wrap="squar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Instructions: </a:t>
            </a:r>
          </a:p>
          <a:p>
            <a:pPr algn="ctr"/>
            <a:endParaRPr lang="en-US" sz="5400" dirty="0" smtClean="0">
              <a:ln w="0"/>
              <a:solidFill>
                <a:schemeClr val="accent1"/>
              </a:solidFill>
              <a:effectLst>
                <a:outerShdw blurRad="38100" dist="25400" dir="5400000" algn="ctr" rotWithShape="0">
                  <a:srgbClr val="6E747A">
                    <a:alpha val="43000"/>
                  </a:srgbClr>
                </a:outerShdw>
              </a:effectLst>
            </a:endParaRP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Write a mock log entry. </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5-6 lines max. </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It should be realistic! </a:t>
            </a:r>
            <a:endParaRPr lang="en-US" sz="3600" dirty="0">
              <a:ln w="0"/>
              <a:solidFill>
                <a:schemeClr val="accent1"/>
              </a:solidFill>
              <a:effectLst>
                <a:outerShdw blurRad="38100" dist="25400" dir="5400000" algn="ctr" rotWithShape="0">
                  <a:srgbClr val="6E747A">
                    <a:alpha val="43000"/>
                  </a:srgbClr>
                </a:outerShdw>
              </a:effectLst>
            </a:endParaRPr>
          </a:p>
        </p:txBody>
      </p:sp>
      <p:pic>
        <p:nvPicPr>
          <p:cNvPr id="5" name="Picture 2" descr="Judges-score GIFs - Get the best GIF on GIPHY"/>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11745" y="3371324"/>
            <a:ext cx="6015066" cy="338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9526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C070A"/>
        </a:solidFill>
        <a:effectLst/>
      </p:bgPr>
    </p:bg>
    <p:spTree>
      <p:nvGrpSpPr>
        <p:cNvPr id="1" name=""/>
        <p:cNvGrpSpPr/>
        <p:nvPr/>
      </p:nvGrpSpPr>
      <p:grpSpPr>
        <a:xfrm>
          <a:off x="0" y="0"/>
          <a:ext cx="0" cy="0"/>
          <a:chOff x="0" y="0"/>
          <a:chExt cx="0" cy="0"/>
        </a:xfrm>
      </p:grpSpPr>
      <p:sp>
        <p:nvSpPr>
          <p:cNvPr id="4" name="Rectangle 3"/>
          <p:cNvSpPr/>
          <p:nvPr/>
        </p:nvSpPr>
        <p:spPr>
          <a:xfrm>
            <a:off x="93034" y="424432"/>
            <a:ext cx="8795244" cy="6093976"/>
          </a:xfrm>
          <a:prstGeom prst="rect">
            <a:avLst/>
          </a:prstGeom>
          <a:noFill/>
        </p:spPr>
        <p:txBody>
          <a:bodyPr wrap="square" lIns="91440" tIns="45720" rIns="91440" bIns="45720">
            <a:spAutoFit/>
          </a:bodyPr>
          <a:lstStyle/>
          <a:p>
            <a:pPr algn="ctr"/>
            <a:r>
              <a:rPr lang="en-US" sz="5400" dirty="0" smtClean="0">
                <a:ln w="0"/>
                <a:solidFill>
                  <a:schemeClr val="accent1"/>
                </a:solidFill>
                <a:effectLst>
                  <a:outerShdw blurRad="38100" dist="25400" dir="5400000" algn="ctr" rotWithShape="0">
                    <a:srgbClr val="6E747A">
                      <a:alpha val="43000"/>
                    </a:srgbClr>
                  </a:outerShdw>
                </a:effectLst>
              </a:rPr>
              <a:t>Scoring based on:</a:t>
            </a:r>
          </a:p>
          <a:p>
            <a:pPr algn="ctr"/>
            <a:endParaRPr lang="en-US" sz="5400" dirty="0" smtClean="0">
              <a:ln w="0"/>
              <a:solidFill>
                <a:schemeClr val="accent1"/>
              </a:solidFill>
              <a:effectLst>
                <a:outerShdw blurRad="38100" dist="25400" dir="5400000" algn="ctr" rotWithShape="0">
                  <a:srgbClr val="6E747A">
                    <a:alpha val="43000"/>
                  </a:srgbClr>
                </a:outerShdw>
              </a:effectLst>
            </a:endParaRP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Realism of scenario.</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Writing skill</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Communication effectiveness</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Clarity</a:t>
            </a:r>
          </a:p>
          <a:p>
            <a:pPr marL="457200" indent="-457200">
              <a:buFont typeface="Arial" panose="020B0604020202020204" pitchFamily="34" charset="0"/>
              <a:buChar char="•"/>
            </a:pPr>
            <a:r>
              <a:rPr lang="en-US" sz="3600" dirty="0" smtClean="0">
                <a:ln w="0"/>
                <a:solidFill>
                  <a:schemeClr val="accent1"/>
                </a:solidFill>
                <a:effectLst>
                  <a:outerShdw blurRad="38100" dist="25400" dir="5400000" algn="ctr" rotWithShape="0">
                    <a:srgbClr val="6E747A">
                      <a:alpha val="43000"/>
                    </a:srgbClr>
                  </a:outerShdw>
                </a:effectLst>
              </a:rPr>
              <a:t>Creativity </a:t>
            </a:r>
            <a:r>
              <a:rPr lang="en-US" sz="6600" dirty="0" smtClean="0">
                <a:ln w="0"/>
                <a:solidFill>
                  <a:schemeClr val="accent1"/>
                </a:solidFill>
                <a:effectLst>
                  <a:outerShdw blurRad="38100" dist="25400" dir="5400000" algn="ctr" rotWithShape="0">
                    <a:srgbClr val="6E747A">
                      <a:alpha val="43000"/>
                    </a:srgbClr>
                  </a:outerShdw>
                </a:effectLst>
              </a:rPr>
              <a:t> </a:t>
            </a:r>
          </a:p>
          <a:p>
            <a:pPr marL="457200" indent="-457200">
              <a:buFont typeface="Arial" panose="020B0604020202020204" pitchFamily="34" charset="0"/>
              <a:buChar char="•"/>
            </a:pPr>
            <a:r>
              <a:rPr lang="en-GB" sz="3600" dirty="0">
                <a:ln w="0"/>
                <a:solidFill>
                  <a:schemeClr val="accent1"/>
                </a:solidFill>
                <a:effectLst>
                  <a:outerShdw blurRad="38100" dist="25400" dir="5400000" algn="ctr" rotWithShape="0">
                    <a:srgbClr val="6E747A">
                      <a:alpha val="43000"/>
                    </a:srgbClr>
                  </a:outerShdw>
                </a:effectLst>
              </a:rPr>
              <a:t>Initiative </a:t>
            </a:r>
            <a:endParaRPr lang="en-GB" sz="3600" dirty="0" smtClean="0">
              <a:ln w="0"/>
              <a:solidFill>
                <a:schemeClr val="accent1"/>
              </a:solidFill>
              <a:effectLst>
                <a:outerShdw blurRad="38100" dist="25400" dir="5400000" algn="ctr" rotWithShape="0">
                  <a:srgbClr val="6E747A">
                    <a:alpha val="43000"/>
                  </a:srgbClr>
                </a:outerShdw>
              </a:effectLst>
            </a:endParaRPr>
          </a:p>
          <a:p>
            <a:pPr marL="457200" indent="-457200">
              <a:buFont typeface="Arial" panose="020B0604020202020204" pitchFamily="34" charset="0"/>
              <a:buChar char="•"/>
            </a:pPr>
            <a:r>
              <a:rPr lang="en-GB" sz="2400" dirty="0" smtClean="0">
                <a:ln w="0"/>
                <a:solidFill>
                  <a:srgbClr val="FF0000"/>
                </a:solidFill>
                <a:effectLst>
                  <a:outerShdw blurRad="38100" dist="25400" dir="5400000" algn="ctr" rotWithShape="0">
                    <a:srgbClr val="6E747A">
                      <a:alpha val="43000"/>
                    </a:srgbClr>
                  </a:outerShdw>
                </a:effectLst>
              </a:rPr>
              <a:t>Everything based on the list we saw!</a:t>
            </a:r>
            <a:endParaRPr lang="en-US" sz="2400" dirty="0">
              <a:ln w="0"/>
              <a:solidFill>
                <a:srgbClr val="FF0000"/>
              </a:solidFill>
              <a:effectLst>
                <a:outerShdw blurRad="38100" dist="25400" dir="5400000" algn="ctr" rotWithShape="0">
                  <a:srgbClr val="6E747A">
                    <a:alpha val="43000"/>
                  </a:srgbClr>
                </a:outerShdw>
              </a:effectLst>
            </a:endParaRPr>
          </a:p>
        </p:txBody>
      </p:sp>
      <p:pic>
        <p:nvPicPr>
          <p:cNvPr id="1026" name="Picture 2" descr="Judges-score GIFs - Get the best GIF on GIPHY"/>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11745" y="3371324"/>
            <a:ext cx="6015066" cy="338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47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122" name="Picture 2" descr="Best Letting Go Sticker GIFs | Gfycat"/>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88828" y="162732"/>
            <a:ext cx="2862071" cy="239448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6 minute Countdown timer with alarm (including 5 recipes) on Make a 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63991" y="2990259"/>
            <a:ext cx="6187172" cy="3480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1914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hat are the best ways to track NPS? - Quora"/>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41587" y="-43375"/>
            <a:ext cx="12816840" cy="69013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79757" y="5628977"/>
            <a:ext cx="7742056" cy="1015663"/>
          </a:xfrm>
          <a:prstGeom prst="rect">
            <a:avLst/>
          </a:prstGeom>
          <a:noFill/>
        </p:spPr>
        <p:txBody>
          <a:bodyPr wrap="none" lIns="91440" tIns="45720" rIns="91440" bIns="45720">
            <a:spAutoFit/>
          </a:bodyPr>
          <a:lstStyle/>
          <a:p>
            <a:pPr algn="ctr"/>
            <a:r>
              <a:rPr lang="en-US" sz="6000" b="1"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Arial Black" panose="020B0A04020102020204" pitchFamily="34" charset="0"/>
              </a:rPr>
              <a:t>Time for results!! </a:t>
            </a:r>
            <a:endParaRPr lang="en-US" sz="6000" b="1" spc="50" dirty="0">
              <a:ln w="9525" cmpd="sng">
                <a:solidFill>
                  <a:schemeClr val="accent1"/>
                </a:solidFill>
                <a:prstDash val="solid"/>
              </a:ln>
              <a:solidFill>
                <a:srgbClr val="70AD47">
                  <a:tint val="1000"/>
                </a:srgbClr>
              </a:solidFill>
              <a:effectLst>
                <a:glow rad="38100">
                  <a:schemeClr val="accent1">
                    <a:alpha val="40000"/>
                  </a:schemeClr>
                </a:glow>
              </a:effectLst>
              <a:latin typeface="Arial Black" panose="020B0A04020102020204" pitchFamily="34" charset="0"/>
            </a:endParaRPr>
          </a:p>
        </p:txBody>
      </p:sp>
    </p:spTree>
    <p:extLst>
      <p:ext uri="{BB962C8B-B14F-4D97-AF65-F5344CB8AC3E}">
        <p14:creationId xmlns:p14="http://schemas.microsoft.com/office/powerpoint/2010/main" val="2161129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DD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1826" y="1024206"/>
            <a:ext cx="10972800" cy="1143000"/>
          </a:xfrm>
        </p:spPr>
        <p:txBody>
          <a:bodyPr/>
          <a:lstStyle/>
          <a:p>
            <a:r>
              <a:rPr lang="en-US" b="1" dirty="0" smtClean="0">
                <a:effectLst>
                  <a:outerShdw blurRad="38100" dist="38100" dir="2700000" algn="tl">
                    <a:srgbClr val="000000">
                      <a:alpha val="43137"/>
                    </a:srgbClr>
                  </a:outerShdw>
                </a:effectLst>
              </a:rPr>
              <a:t>GOOD SENSE INFORMATION</a:t>
            </a:r>
            <a:endParaRPr b="1" dirty="0">
              <a:effectLst>
                <a:outerShdw blurRad="38100" dist="38100" dir="2700000" algn="tl">
                  <a:srgbClr val="000000">
                    <a:alpha val="43137"/>
                  </a:srgbClr>
                </a:outerShdw>
              </a:effectLst>
            </a:endParaRPr>
          </a:p>
        </p:txBody>
      </p:sp>
      <p:pic>
        <p:nvPicPr>
          <p:cNvPr id="1026" name="Picture 2" descr="Common sense Generic Others icon | Freep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5965" y="2394438"/>
            <a:ext cx="2988366" cy="29883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57" y="-424544"/>
            <a:ext cx="2373085" cy="1219200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b="1" dirty="0" smtClean="0">
                <a:effectLst>
                  <a:outerShdw blurRad="38100" dist="38100" dir="2700000" algn="tl">
                    <a:srgbClr val="000000">
                      <a:alpha val="43137"/>
                    </a:srgbClr>
                  </a:outerShdw>
                </a:effectLst>
              </a:rPr>
              <a:t>Media</a:t>
            </a:r>
            <a:r>
              <a:rPr lang="en-US" b="1" dirty="0" smtClean="0">
                <a:effectLst>
                  <a:outerShdw blurRad="38100" dist="38100" dir="2700000" algn="tl">
                    <a:srgbClr val="000000">
                      <a:alpha val="43137"/>
                    </a:srgbClr>
                  </a:outerShdw>
                </a:effectLst>
              </a:rPr>
              <a:t>z</a:t>
            </a:r>
            <a:r>
              <a:rPr b="1" dirty="0" smtClean="0">
                <a:effectLst>
                  <a:outerShdw blurRad="38100" dist="38100" dir="2700000" algn="tl">
                    <a:srgbClr val="000000">
                      <a:alpha val="43137"/>
                    </a:srgbClr>
                  </a:outerShdw>
                </a:effectLst>
              </a:rPr>
              <a:t>one </a:t>
            </a:r>
            <a:r>
              <a:rPr b="1" dirty="0">
                <a:effectLst>
                  <a:outerShdw blurRad="38100" dist="38100" dir="2700000" algn="tl">
                    <a:srgbClr val="000000">
                      <a:alpha val="43137"/>
                    </a:srgbClr>
                  </a:outerShdw>
                </a:effectLst>
              </a:rPr>
              <a:t>Zero Tolerance Policies</a:t>
            </a:r>
          </a:p>
        </p:txBody>
      </p:sp>
      <p:sp>
        <p:nvSpPr>
          <p:cNvPr id="3" name="Content Placeholder 2"/>
          <p:cNvSpPr>
            <a:spLocks noGrp="1"/>
          </p:cNvSpPr>
          <p:nvPr>
            <p:ph idx="1"/>
          </p:nvPr>
        </p:nvSpPr>
        <p:spPr>
          <a:xfrm>
            <a:off x="609599" y="1213339"/>
            <a:ext cx="10972800" cy="4525963"/>
          </a:xfrm>
        </p:spPr>
        <p:txBody>
          <a:bodyPr/>
          <a:lstStyle/>
          <a:p>
            <a:r>
              <a:rPr dirty="0"/>
              <a:t>• No eating, drinking, or smoking (including electronic devices) in MediaZone premises</a:t>
            </a:r>
            <a:r>
              <a:rPr dirty="0" smtClean="0"/>
              <a:t>.</a:t>
            </a:r>
            <a:r>
              <a:rPr lang="en-US" dirty="0" smtClean="0"/>
              <a:t> (For all student team </a:t>
            </a:r>
            <a:r>
              <a:rPr lang="en-CY" dirty="0" smtClean="0"/>
              <a:t>–</a:t>
            </a:r>
            <a:r>
              <a:rPr lang="en-US" dirty="0" smtClean="0"/>
              <a:t> includes  hallway. </a:t>
            </a:r>
            <a:endParaRPr dirty="0"/>
          </a:p>
          <a:p>
            <a:r>
              <a:rPr dirty="0"/>
              <a:t>• Enforce these rules politely and consistently.</a:t>
            </a:r>
          </a:p>
          <a:p>
            <a:r>
              <a:rPr dirty="0"/>
              <a:t>• Be a role model; enforce rules as part of professional conduct.</a:t>
            </a:r>
          </a:p>
        </p:txBody>
      </p:sp>
      <p:pic>
        <p:nvPicPr>
          <p:cNvPr id="2052"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a:stretch/>
        </p:blipFill>
        <p:spPr bwMode="auto">
          <a:xfrm>
            <a:off x="3276145" y="4615543"/>
            <a:ext cx="5471019" cy="2612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Lock-Up Procedure</a:t>
            </a:r>
          </a:p>
        </p:txBody>
      </p:sp>
      <p:sp>
        <p:nvSpPr>
          <p:cNvPr id="3" name="Content Placeholder 2"/>
          <p:cNvSpPr>
            <a:spLocks noGrp="1"/>
          </p:cNvSpPr>
          <p:nvPr>
            <p:ph idx="1"/>
          </p:nvPr>
        </p:nvSpPr>
        <p:spPr/>
        <p:txBody>
          <a:bodyPr/>
          <a:lstStyle/>
          <a:p>
            <a:r>
              <a:t>• Begin locking up 15 minutes before 9 PM if on the last shift.</a:t>
            </a:r>
          </a:p>
          <a:p>
            <a:r>
              <a:t>• Follow the lock-up procedure outlined in training.</a:t>
            </a:r>
          </a:p>
          <a:p>
            <a:r>
              <a:t>• This ensures safety and security for all.</a:t>
            </a:r>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57" y="-424544"/>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6 piece wooden star puzzle is stuck : r/puzzl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2987" y="4484915"/>
            <a:ext cx="2373086" cy="2373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9896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Meeting Deadlines &amp; Professionalism</a:t>
            </a:r>
          </a:p>
        </p:txBody>
      </p:sp>
      <p:sp>
        <p:nvSpPr>
          <p:cNvPr id="3" name="Content Placeholder 2"/>
          <p:cNvSpPr>
            <a:spLocks noGrp="1"/>
          </p:cNvSpPr>
          <p:nvPr>
            <p:ph idx="1"/>
          </p:nvPr>
        </p:nvSpPr>
        <p:spPr/>
        <p:txBody>
          <a:bodyPr/>
          <a:lstStyle/>
          <a:p>
            <a:r>
              <a:t>• Negotiate deadlines when necessary, but always deliver on time.</a:t>
            </a:r>
          </a:p>
          <a:p>
            <a:r>
              <a:t>• Maintain a positive, engaged attitude—act like you want to be here.</a:t>
            </a:r>
          </a:p>
          <a:p>
            <a:r>
              <a:t>• Professionalism is key to success.</a:t>
            </a:r>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57" y="-424544"/>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lose Up Blocks Wood PNG Transparent Images Free Download | Vector Files |  Png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9765" y="3894992"/>
            <a:ext cx="5121114" cy="34140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B00"/>
        </a:solidFill>
        <a:effectLst/>
      </p:bgPr>
    </p:bg>
    <p:spTree>
      <p:nvGrpSpPr>
        <p:cNvPr id="1" name=""/>
        <p:cNvGrpSpPr/>
        <p:nvPr/>
      </p:nvGrpSpPr>
      <p:grpSpPr>
        <a:xfrm>
          <a:off x="0" y="0"/>
          <a:ext cx="0" cy="0"/>
          <a:chOff x="0" y="0"/>
          <a:chExt cx="0" cy="0"/>
        </a:xfrm>
      </p:grpSpPr>
      <p:sp>
        <p:nvSpPr>
          <p:cNvPr id="5" name="Rectangle 4"/>
          <p:cNvSpPr/>
          <p:nvPr/>
        </p:nvSpPr>
        <p:spPr>
          <a:xfrm>
            <a:off x="-130630" y="35956"/>
            <a:ext cx="12322630" cy="6247864"/>
          </a:xfrm>
          <a:prstGeom prst="rect">
            <a:avLst/>
          </a:prstGeom>
        </p:spPr>
        <p:txBody>
          <a:bodyPr wrap="square">
            <a:spAutoFit/>
          </a:bodyPr>
          <a:lstStyle/>
          <a:p>
            <a:r>
              <a:rPr lang="en-US" sz="3200" b="1" dirty="0">
                <a:solidFill>
                  <a:srgbClr val="333333"/>
                </a:solidFill>
                <a:effectLst>
                  <a:outerShdw blurRad="38100" dist="38100" dir="2700000" algn="tl">
                    <a:srgbClr val="000000">
                      <a:alpha val="43137"/>
                    </a:srgbClr>
                  </a:outerShdw>
                </a:effectLst>
                <a:latin typeface="Roboto" panose="02000000000000000000" pitchFamily="2" charset="0"/>
              </a:rPr>
              <a:t>COMMITMENT AND AVAILABILITY TIMELINE</a:t>
            </a:r>
            <a:br>
              <a:rPr lang="en-US" sz="3200" b="1" dirty="0">
                <a:solidFill>
                  <a:srgbClr val="333333"/>
                </a:solidFill>
                <a:effectLst>
                  <a:outerShdw blurRad="38100" dist="38100" dir="2700000" algn="tl">
                    <a:srgbClr val="000000">
                      <a:alpha val="43137"/>
                    </a:srgbClr>
                  </a:outerShdw>
                </a:effectLst>
                <a:latin typeface="Roboto" panose="02000000000000000000" pitchFamily="2" charset="0"/>
              </a:rPr>
            </a:br>
            <a:r>
              <a:rPr lang="en-US" sz="3200" b="1" dirty="0">
                <a:solidFill>
                  <a:srgbClr val="FF0000"/>
                </a:solidFill>
                <a:effectLst>
                  <a:outerShdw blurRad="38100" dist="38100" dir="2700000" algn="tl">
                    <a:srgbClr val="000000">
                      <a:alpha val="43137"/>
                    </a:srgbClr>
                  </a:outerShdw>
                </a:effectLst>
                <a:latin typeface="Roboto" panose="02000000000000000000" pitchFamily="2" charset="0"/>
              </a:rPr>
              <a:t>MANDATORY DATES FOR THE MEDIAZONE YEAR CYCLE:</a:t>
            </a:r>
            <a:br>
              <a:rPr lang="en-US" sz="3200" b="1" dirty="0">
                <a:solidFill>
                  <a:srgbClr val="FF0000"/>
                </a:solidFill>
                <a:effectLst>
                  <a:outerShdw blurRad="38100" dist="38100" dir="2700000" algn="tl">
                    <a:srgbClr val="000000">
                      <a:alpha val="43137"/>
                    </a:srgbClr>
                  </a:outerShdw>
                </a:effectLst>
                <a:latin typeface="Roboto" panose="02000000000000000000" pitchFamily="2" charset="0"/>
              </a:rPr>
            </a:br>
            <a:r>
              <a:rPr lang="en-US" sz="3200" b="1" dirty="0">
                <a:solidFill>
                  <a:srgbClr val="FF0000"/>
                </a:solidFill>
                <a:effectLst>
                  <a:outerShdw blurRad="38100" dist="38100" dir="2700000" algn="tl">
                    <a:srgbClr val="000000">
                      <a:alpha val="43137"/>
                    </a:srgbClr>
                  </a:outerShdw>
                </a:effectLst>
                <a:latin typeface="Roboto" panose="02000000000000000000" pitchFamily="2" charset="0"/>
              </a:rPr>
              <a:t>FIRST MONDAY OF SEPTEMBER UNTIL THE THIRD FRIDAY OF </a:t>
            </a:r>
            <a:r>
              <a:rPr lang="en-US" sz="3200" b="1" dirty="0" smtClean="0">
                <a:solidFill>
                  <a:srgbClr val="FF0000"/>
                </a:solidFill>
                <a:effectLst>
                  <a:outerShdw blurRad="38100" dist="38100" dir="2700000" algn="tl">
                    <a:srgbClr val="000000">
                      <a:alpha val="43137"/>
                    </a:srgbClr>
                  </a:outerShdw>
                </a:effectLst>
                <a:latin typeface="Roboto" panose="02000000000000000000" pitchFamily="2" charset="0"/>
              </a:rPr>
              <a:t>JULY</a:t>
            </a:r>
          </a:p>
          <a:p>
            <a:endParaRPr lang="en-US" sz="2400" b="1" dirty="0">
              <a:solidFill>
                <a:srgbClr val="FF0000"/>
              </a:solidFill>
              <a:effectLst>
                <a:outerShdw blurRad="38100" dist="38100" dir="2700000" algn="tl">
                  <a:srgbClr val="000000">
                    <a:alpha val="43137"/>
                  </a:srgbClr>
                </a:outerShdw>
              </a:effectLst>
              <a:latin typeface="Roboto" panose="02000000000000000000" pitchFamily="2" charset="0"/>
            </a:endParaRPr>
          </a:p>
          <a:p>
            <a:endParaRPr lang="en-US" sz="2400" b="1" dirty="0">
              <a:solidFill>
                <a:srgbClr val="333333"/>
              </a:solidFill>
              <a:effectLst>
                <a:outerShdw blurRad="38100" dist="38100" dir="2700000" algn="tl">
                  <a:srgbClr val="000000">
                    <a:alpha val="43137"/>
                  </a:srgbClr>
                </a:outerShdw>
              </a:effectLst>
              <a:latin typeface="Roboto" panose="02000000000000000000" pitchFamily="2" charset="0"/>
            </a:endParaRP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SEPTEMBER TRAINING UNTIL SEMESTER START</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FALL SEMESTER START UNTIL XMAS</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JANUARY 3rd UNTIL SEMESTER START - MEETING / TRAINING</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SPRING SEMESTER START UNTIL MAY</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MAY SUMMER SEMESTER PENDING UNTIL JULY</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JUNE GRADUATION SEASON</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JULY SUMMER COURSES</a:t>
            </a:r>
          </a:p>
          <a:p>
            <a:pPr>
              <a:buFont typeface="Arial" panose="020B0604020202020204" pitchFamily="34" charset="0"/>
              <a:buChar char="•"/>
            </a:pPr>
            <a:r>
              <a:rPr lang="en-US" sz="2800" b="1" dirty="0">
                <a:solidFill>
                  <a:srgbClr val="333333"/>
                </a:solidFill>
                <a:effectLst>
                  <a:outerShdw blurRad="38100" dist="38100" dir="2700000" algn="tl">
                    <a:srgbClr val="000000">
                      <a:alpha val="43137"/>
                    </a:srgbClr>
                  </a:outerShdw>
                </a:effectLst>
                <a:latin typeface="Open Sans"/>
              </a:rPr>
              <a:t>AUGUST OFF</a:t>
            </a:r>
            <a:endParaRPr lang="en-US" sz="2800" b="1" i="0" dirty="0">
              <a:solidFill>
                <a:srgbClr val="333333"/>
              </a:solidFill>
              <a:effectLst>
                <a:outerShdw blurRad="38100" dist="38100" dir="2700000" algn="tl">
                  <a:srgbClr val="000000">
                    <a:alpha val="43137"/>
                  </a:srgbClr>
                </a:outerShdw>
              </a:effectLst>
              <a:latin typeface="Open Sans"/>
            </a:endParaRPr>
          </a:p>
        </p:txBody>
      </p:sp>
    </p:spTree>
    <p:extLst>
      <p:ext uri="{BB962C8B-B14F-4D97-AF65-F5344CB8AC3E}">
        <p14:creationId xmlns:p14="http://schemas.microsoft.com/office/powerpoint/2010/main" val="27232945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Taking Breaks and Availability</a:t>
            </a:r>
          </a:p>
        </p:txBody>
      </p:sp>
      <p:sp>
        <p:nvSpPr>
          <p:cNvPr id="3" name="Content Placeholder 2"/>
          <p:cNvSpPr>
            <a:spLocks noGrp="1"/>
          </p:cNvSpPr>
          <p:nvPr>
            <p:ph idx="1"/>
          </p:nvPr>
        </p:nvSpPr>
        <p:spPr>
          <a:xfrm>
            <a:off x="348343" y="1434647"/>
            <a:ext cx="10972800" cy="4525963"/>
          </a:xfrm>
        </p:spPr>
        <p:txBody>
          <a:bodyPr>
            <a:normAutofit/>
          </a:bodyPr>
          <a:lstStyle/>
          <a:p>
            <a:r>
              <a:rPr sz="2400" dirty="0" smtClean="0"/>
              <a:t>• Breaks allowed: 5-10 minutes for 4-hour shifts, 20-30 minutes for 8+ hour shifts.</a:t>
            </a:r>
          </a:p>
          <a:p>
            <a:r>
              <a:rPr sz="2400" dirty="0" smtClean="0"/>
              <a:t>• Inform staff before taking a break.</a:t>
            </a:r>
          </a:p>
          <a:p>
            <a:r>
              <a:rPr sz="2400" dirty="0" smtClean="0"/>
              <a:t>• Remain available and reachable during shifts; all doors must remain open.</a:t>
            </a:r>
            <a:endParaRPr lang="en-US" sz="2400" dirty="0" smtClean="0"/>
          </a:p>
          <a:p>
            <a:pPr marL="0" indent="0">
              <a:buNone/>
            </a:pPr>
            <a:endParaRPr lang="en-US" sz="2000" dirty="0" smtClean="0"/>
          </a:p>
          <a:p>
            <a:pPr fontAlgn="base"/>
            <a:r>
              <a:rPr lang="en-US" sz="2000" b="1" dirty="0"/>
              <a:t>Eat lunch before you get here.  </a:t>
            </a:r>
            <a:r>
              <a:rPr lang="en-US" sz="2000" b="1" dirty="0" smtClean="0"/>
              <a:t>Do </a:t>
            </a:r>
            <a:r>
              <a:rPr lang="en-US" sz="2000" b="1" dirty="0"/>
              <a:t>not eat in the hallways.</a:t>
            </a:r>
          </a:p>
          <a:p>
            <a:pPr fontAlgn="base"/>
            <a:r>
              <a:rPr lang="en-US" sz="2000" b="1" dirty="0"/>
              <a:t>Do not go on a break if you are expecting a student or faculty / have a class setup or check!</a:t>
            </a:r>
          </a:p>
          <a:p>
            <a:endParaRPr sz="2000" dirty="0"/>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0" y="-424544"/>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Breakthrough Word In Wood Type Grunge, Sign, Isolated, Improvement PNG  Transparent Image and Clipart for Free Download"/>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813175" y="4196620"/>
            <a:ext cx="4445454" cy="2933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Punctuality &amp; Personal Conduct</a:t>
            </a:r>
          </a:p>
        </p:txBody>
      </p:sp>
      <p:sp>
        <p:nvSpPr>
          <p:cNvPr id="3" name="Content Placeholder 2"/>
          <p:cNvSpPr>
            <a:spLocks noGrp="1"/>
          </p:cNvSpPr>
          <p:nvPr>
            <p:ph idx="1"/>
          </p:nvPr>
        </p:nvSpPr>
        <p:spPr>
          <a:xfrm>
            <a:off x="609600" y="1121615"/>
            <a:ext cx="11582400" cy="4525963"/>
          </a:xfrm>
        </p:spPr>
        <p:txBody>
          <a:bodyPr>
            <a:normAutofit/>
          </a:bodyPr>
          <a:lstStyle/>
          <a:p>
            <a:r>
              <a:rPr sz="2400" dirty="0"/>
              <a:t>• Be on time—respect your colleagues.</a:t>
            </a:r>
          </a:p>
          <a:p>
            <a:r>
              <a:rPr sz="2400" dirty="0"/>
              <a:t>• Keep personal matters outside the workplace unless in an emergency.</a:t>
            </a:r>
          </a:p>
          <a:p>
            <a:r>
              <a:rPr sz="2400" dirty="0"/>
              <a:t>• No inviting friends during shifts</a:t>
            </a:r>
            <a:r>
              <a:rPr sz="2400" dirty="0" smtClean="0"/>
              <a:t>.</a:t>
            </a:r>
            <a:r>
              <a:rPr lang="en-US" sz="2400" dirty="0" smtClean="0"/>
              <a:t> No double shifting when you have nothing to do! We are not a café!</a:t>
            </a:r>
            <a:endParaRPr sz="2400" dirty="0"/>
          </a:p>
          <a:p>
            <a:r>
              <a:rPr sz="2400" dirty="0"/>
              <a:t>• Communicate effectively with staff and colleagues</a:t>
            </a:r>
            <a:r>
              <a:rPr sz="2400" dirty="0" smtClean="0"/>
              <a:t>.</a:t>
            </a:r>
            <a:endParaRPr lang="en-US" sz="2400" dirty="0" smtClean="0"/>
          </a:p>
          <a:p>
            <a:r>
              <a:rPr lang="en-US" sz="2400" dirty="0"/>
              <a:t>N</a:t>
            </a:r>
            <a:r>
              <a:rPr lang="en-US" sz="2400" dirty="0" smtClean="0"/>
              <a:t>othing should be posted anywhere in Mediazone other than what is already posted on any board, or you are asked to post something anywhere. Please inform us if you see something posted or you receive a request to post. </a:t>
            </a:r>
          </a:p>
          <a:p>
            <a:endParaRPr lang="en-US" sz="2400" dirty="0"/>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1" y="-424543"/>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ervices - myikiga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016" y="4757058"/>
            <a:ext cx="3959779" cy="16970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Customer Service &amp; Student Support</a:t>
            </a:r>
          </a:p>
        </p:txBody>
      </p:sp>
      <p:sp>
        <p:nvSpPr>
          <p:cNvPr id="3" name="Content Placeholder 2"/>
          <p:cNvSpPr>
            <a:spLocks noGrp="1"/>
          </p:cNvSpPr>
          <p:nvPr>
            <p:ph idx="1"/>
          </p:nvPr>
        </p:nvSpPr>
        <p:spPr>
          <a:xfrm>
            <a:off x="609600" y="1417638"/>
            <a:ext cx="10972800" cy="4525963"/>
          </a:xfrm>
        </p:spPr>
        <p:txBody>
          <a:bodyPr>
            <a:normAutofit/>
          </a:bodyPr>
          <a:lstStyle/>
          <a:p>
            <a:r>
              <a:rPr sz="2800" dirty="0"/>
              <a:t>• Assist students professionally; don’t ignore them</a:t>
            </a:r>
            <a:r>
              <a:rPr sz="2800" dirty="0" smtClean="0"/>
              <a:t>.</a:t>
            </a:r>
            <a:r>
              <a:rPr lang="en-US" sz="2800" dirty="0" smtClean="0"/>
              <a:t> Ask them before they ask you. </a:t>
            </a:r>
            <a:endParaRPr sz="2800" dirty="0"/>
          </a:p>
          <a:p>
            <a:r>
              <a:rPr sz="2800" dirty="0"/>
              <a:t>• Explain procedures, check IDs, and track equipment requests.</a:t>
            </a:r>
          </a:p>
          <a:p>
            <a:r>
              <a:rPr sz="2800" dirty="0"/>
              <a:t>• Uphold penalty fees strictly</a:t>
            </a:r>
            <a:r>
              <a:rPr sz="2800" dirty="0" smtClean="0"/>
              <a:t>.</a:t>
            </a:r>
            <a:endParaRPr lang="en-US" sz="2800" dirty="0" smtClean="0"/>
          </a:p>
          <a:p>
            <a:r>
              <a:rPr lang="en-US" sz="2800" dirty="0" smtClean="0"/>
              <a:t>You are accountable for all that occurs on your shift. </a:t>
            </a:r>
            <a:r>
              <a:rPr lang="en-US" sz="2800" b="1" u="sng" dirty="0" smtClean="0">
                <a:solidFill>
                  <a:srgbClr val="FF0000"/>
                </a:solidFill>
                <a:effectLst>
                  <a:outerShdw blurRad="38100" dist="38100" dir="2700000" algn="tl">
                    <a:srgbClr val="000000">
                      <a:alpha val="43137"/>
                    </a:srgbClr>
                  </a:outerShdw>
                </a:effectLst>
              </a:rPr>
              <a:t>Your shift, your responsibility. </a:t>
            </a:r>
            <a:endParaRPr sz="2800" b="1" u="sng" dirty="0">
              <a:solidFill>
                <a:srgbClr val="FF0000"/>
              </a:solidFill>
              <a:effectLst>
                <a:outerShdw blurRad="38100" dist="38100" dir="2700000" algn="tl">
                  <a:srgbClr val="000000">
                    <a:alpha val="43137"/>
                  </a:srgbClr>
                </a:outerShdw>
              </a:effectLst>
            </a:endParaRPr>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1" y="-424543"/>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Mind First - Natural Fragran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5272" y="3824652"/>
            <a:ext cx="7136469" cy="38061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Equipment Procedures</a:t>
            </a:r>
          </a:p>
        </p:txBody>
      </p:sp>
      <p:sp>
        <p:nvSpPr>
          <p:cNvPr id="3" name="Content Placeholder 2"/>
          <p:cNvSpPr>
            <a:spLocks noGrp="1"/>
          </p:cNvSpPr>
          <p:nvPr>
            <p:ph idx="1"/>
          </p:nvPr>
        </p:nvSpPr>
        <p:spPr>
          <a:xfrm>
            <a:off x="642710" y="1192667"/>
            <a:ext cx="10972800" cy="4525963"/>
          </a:xfrm>
        </p:spPr>
        <p:txBody>
          <a:bodyPr>
            <a:normAutofit/>
          </a:bodyPr>
          <a:lstStyle/>
          <a:p>
            <a:r>
              <a:rPr sz="2800" dirty="0"/>
              <a:t>• Faulty equipment must be reported online—no verbal explanations.</a:t>
            </a:r>
          </a:p>
          <a:p>
            <a:r>
              <a:rPr sz="2800" dirty="0"/>
              <a:t>• Wrap and store all cables properly each night</a:t>
            </a:r>
            <a:r>
              <a:rPr sz="2800" dirty="0" smtClean="0"/>
              <a:t>.</a:t>
            </a:r>
            <a:endParaRPr lang="en-US" sz="2800" dirty="0" smtClean="0"/>
          </a:p>
          <a:p>
            <a:pPr marL="0" indent="0">
              <a:buNone/>
            </a:pPr>
            <a:r>
              <a:rPr lang="en-US" sz="2800" dirty="0" smtClean="0"/>
              <a:t>Everything should be put away, all </a:t>
            </a:r>
            <a:r>
              <a:rPr lang="en-US" sz="2800" dirty="0" err="1" smtClean="0"/>
              <a:t>Mediacheck</a:t>
            </a:r>
            <a:r>
              <a:rPr lang="en-US" sz="2800" dirty="0" smtClean="0"/>
              <a:t> counters ‘clean. </a:t>
            </a:r>
            <a:endParaRPr sz="2800" dirty="0"/>
          </a:p>
          <a:p>
            <a:r>
              <a:rPr sz="2800" dirty="0"/>
              <a:t>• Test equipment before class begins; double-check setups.</a:t>
            </a:r>
          </a:p>
          <a:p>
            <a:r>
              <a:rPr sz="2800" dirty="0"/>
              <a:t>• Follow shutdown procedures at the end of shifts</a:t>
            </a:r>
            <a:r>
              <a:rPr sz="2800" dirty="0" smtClean="0"/>
              <a:t>.</a:t>
            </a:r>
            <a:endParaRPr lang="en-US" sz="2800" dirty="0" smtClean="0"/>
          </a:p>
          <a:p>
            <a:pPr marL="0" indent="0">
              <a:buNone/>
            </a:pPr>
            <a:r>
              <a:rPr lang="en-US" sz="2400" b="1" dirty="0"/>
              <a:t>THIS IS A UNIVERSITY / EU &amp; MEDIAZONE RULES OF SAFETY. PLEASE FOLLOW </a:t>
            </a:r>
            <a:r>
              <a:rPr lang="en-US" sz="2400" b="1" dirty="0" smtClean="0"/>
              <a:t>THEM. </a:t>
            </a:r>
            <a:endParaRPr lang="en-US" sz="2400" b="1" dirty="0"/>
          </a:p>
          <a:p>
            <a:endParaRPr sz="2800" dirty="0"/>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1" y="-424543"/>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35MM Vintage Style Wooden Toy Camera + Original Sensory Flash – Petit Car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8857" y="4349145"/>
            <a:ext cx="3763282" cy="25088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781" y="243613"/>
            <a:ext cx="10972800" cy="1143000"/>
          </a:xfrm>
        </p:spPr>
        <p:txBody>
          <a:bodyPr>
            <a:normAutofit fontScale="90000"/>
          </a:bodyPr>
          <a:lstStyle/>
          <a:p>
            <a:r>
              <a:rPr lang="en-US" b="1" dirty="0" smtClean="0">
                <a:effectLst>
                  <a:outerShdw blurRad="38100" dist="38100" dir="2700000" algn="tl">
                    <a:srgbClr val="000000">
                      <a:alpha val="43137"/>
                    </a:srgbClr>
                  </a:outerShdw>
                </a:effectLst>
              </a:rPr>
              <a:t>Studio</a:t>
            </a:r>
            <a:r>
              <a:rPr b="1" dirty="0" smtClean="0">
                <a:effectLst>
                  <a:outerShdw blurRad="38100" dist="38100" dir="2700000" algn="tl">
                    <a:srgbClr val="000000">
                      <a:alpha val="43137"/>
                    </a:srgbClr>
                  </a:outerShdw>
                </a:effectLst>
              </a:rPr>
              <a:t> </a:t>
            </a:r>
            <a:r>
              <a:rPr b="1" dirty="0">
                <a:effectLst>
                  <a:outerShdw blurRad="38100" dist="38100" dir="2700000" algn="tl">
                    <a:srgbClr val="000000">
                      <a:alpha val="43137"/>
                    </a:srgbClr>
                  </a:outerShdw>
                </a:effectLst>
              </a:rPr>
              <a:t>Assistants: Support Roles, Not Instructors</a:t>
            </a:r>
          </a:p>
        </p:txBody>
      </p:sp>
      <p:sp>
        <p:nvSpPr>
          <p:cNvPr id="3" name="Content Placeholder 2"/>
          <p:cNvSpPr>
            <a:spLocks noGrp="1"/>
          </p:cNvSpPr>
          <p:nvPr>
            <p:ph idx="1"/>
          </p:nvPr>
        </p:nvSpPr>
        <p:spPr>
          <a:xfrm>
            <a:off x="213062" y="1386614"/>
            <a:ext cx="10972800" cy="4525963"/>
          </a:xfrm>
        </p:spPr>
        <p:txBody>
          <a:bodyPr>
            <a:normAutofit/>
          </a:bodyPr>
          <a:lstStyle/>
          <a:p>
            <a:r>
              <a:rPr sz="2800" dirty="0"/>
              <a:t>• </a:t>
            </a:r>
            <a:r>
              <a:rPr lang="en-US" sz="2800" dirty="0" smtClean="0"/>
              <a:t>Studio</a:t>
            </a:r>
            <a:r>
              <a:rPr sz="2800" dirty="0" smtClean="0"/>
              <a:t> </a:t>
            </a:r>
            <a:r>
              <a:rPr sz="2800" dirty="0"/>
              <a:t>Assistants guide students but do not </a:t>
            </a:r>
            <a:r>
              <a:rPr lang="en-US" sz="2800" dirty="0" smtClean="0"/>
              <a:t>provide instruction. Simple answers</a:t>
            </a:r>
            <a:r>
              <a:rPr sz="2800" dirty="0" smtClean="0"/>
              <a:t> directly</a:t>
            </a:r>
            <a:r>
              <a:rPr lang="en-US" sz="2800" dirty="0" smtClean="0"/>
              <a:t> are encouraged, but know the difference</a:t>
            </a:r>
            <a:r>
              <a:rPr sz="2800" dirty="0" smtClean="0"/>
              <a:t>.</a:t>
            </a:r>
            <a:endParaRPr sz="2800" dirty="0"/>
          </a:p>
          <a:p>
            <a:r>
              <a:rPr sz="2800" dirty="0"/>
              <a:t>• Refer students to online resources or their instructors.</a:t>
            </a:r>
          </a:p>
          <a:p>
            <a:r>
              <a:rPr sz="2800" dirty="0"/>
              <a:t>• Know the difference between helping and doing the work for students—cheating is unacceptable</a:t>
            </a:r>
            <a:r>
              <a:rPr sz="2800" dirty="0" smtClean="0"/>
              <a:t>.</a:t>
            </a:r>
            <a:r>
              <a:rPr lang="en-US" sz="2800" dirty="0" smtClean="0"/>
              <a:t> </a:t>
            </a:r>
            <a:r>
              <a:rPr lang="en-US" sz="2800" i="1" dirty="0" smtClean="0"/>
              <a:t>Showing students ‘how to edit by sitting in their seat and grabbing the mouse </a:t>
            </a:r>
            <a:r>
              <a:rPr lang="en-CY" sz="2800" i="1" dirty="0" smtClean="0"/>
              <a:t>–</a:t>
            </a:r>
            <a:r>
              <a:rPr lang="en-US" sz="2800" i="1" dirty="0" smtClean="0"/>
              <a:t> is an obvious example. </a:t>
            </a:r>
            <a:endParaRPr sz="2800" i="1" dirty="0"/>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1" y="-424543"/>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Download Wooden Stop Sign Png Ecy | Wallpapers.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657848">
            <a:off x="4360039" y="4372148"/>
            <a:ext cx="2678847" cy="26788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a:blip r:embed="rId4"/>
          <a:stretch>
            <a:fillRect/>
          </a:stretch>
        </p:blipFill>
        <p:spPr>
          <a:xfrm>
            <a:off x="10390941" y="1600201"/>
            <a:ext cx="1598834" cy="1604281"/>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95399" y="1576"/>
            <a:ext cx="10475686" cy="6856424"/>
            <a:chOff x="0" y="-1777"/>
            <a:chExt cx="7772400" cy="4968400"/>
          </a:xfrm>
        </p:grpSpPr>
        <p:sp>
          <p:nvSpPr>
            <p:cNvPr id="5" name="Rectangle 4"/>
            <p:cNvSpPr/>
            <p:nvPr/>
          </p:nvSpPr>
          <p:spPr>
            <a:xfrm>
              <a:off x="914705" y="215012"/>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6" name="Rectangle 5"/>
            <p:cNvSpPr/>
            <p:nvPr/>
          </p:nvSpPr>
          <p:spPr>
            <a:xfrm>
              <a:off x="914705" y="519812"/>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7" name="Rectangle 6"/>
            <p:cNvSpPr/>
            <p:nvPr/>
          </p:nvSpPr>
          <p:spPr>
            <a:xfrm>
              <a:off x="914705" y="826136"/>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8" name="Rectangle 7"/>
            <p:cNvSpPr/>
            <p:nvPr/>
          </p:nvSpPr>
          <p:spPr>
            <a:xfrm>
              <a:off x="914705" y="1130936"/>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9" name="Rectangle 8"/>
            <p:cNvSpPr/>
            <p:nvPr/>
          </p:nvSpPr>
          <p:spPr>
            <a:xfrm>
              <a:off x="914705" y="1435736"/>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0" name="Rectangle 9"/>
            <p:cNvSpPr/>
            <p:nvPr/>
          </p:nvSpPr>
          <p:spPr>
            <a:xfrm>
              <a:off x="914705" y="1742441"/>
              <a:ext cx="38021" cy="171355"/>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1" name="Rectangle 10"/>
            <p:cNvSpPr/>
            <p:nvPr/>
          </p:nvSpPr>
          <p:spPr>
            <a:xfrm>
              <a:off x="914705" y="2047241"/>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2" name="Rectangle 11"/>
            <p:cNvSpPr/>
            <p:nvPr/>
          </p:nvSpPr>
          <p:spPr>
            <a:xfrm>
              <a:off x="914705" y="2352041"/>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3" name="Rectangle 12"/>
            <p:cNvSpPr/>
            <p:nvPr/>
          </p:nvSpPr>
          <p:spPr>
            <a:xfrm>
              <a:off x="914705" y="2656841"/>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4" name="Rectangle 13"/>
            <p:cNvSpPr/>
            <p:nvPr/>
          </p:nvSpPr>
          <p:spPr>
            <a:xfrm>
              <a:off x="914705" y="2963165"/>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5" name="Rectangle 14"/>
            <p:cNvSpPr/>
            <p:nvPr/>
          </p:nvSpPr>
          <p:spPr>
            <a:xfrm>
              <a:off x="914705" y="3267965"/>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6" name="Rectangle 15"/>
            <p:cNvSpPr/>
            <p:nvPr/>
          </p:nvSpPr>
          <p:spPr>
            <a:xfrm>
              <a:off x="914705" y="3572765"/>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7" name="Rectangle 16"/>
            <p:cNvSpPr/>
            <p:nvPr/>
          </p:nvSpPr>
          <p:spPr>
            <a:xfrm>
              <a:off x="914705" y="3879342"/>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8" name="Rectangle 17"/>
            <p:cNvSpPr/>
            <p:nvPr/>
          </p:nvSpPr>
          <p:spPr>
            <a:xfrm>
              <a:off x="914705" y="4184142"/>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19" name="Rectangle 18"/>
            <p:cNvSpPr/>
            <p:nvPr/>
          </p:nvSpPr>
          <p:spPr>
            <a:xfrm>
              <a:off x="914705" y="4488943"/>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sp>
          <p:nvSpPr>
            <p:cNvPr id="20" name="Rectangle 19"/>
            <p:cNvSpPr/>
            <p:nvPr/>
          </p:nvSpPr>
          <p:spPr>
            <a:xfrm>
              <a:off x="914705" y="4795267"/>
              <a:ext cx="38021" cy="171356"/>
            </a:xfrm>
            <a:prstGeom prst="rect">
              <a:avLst/>
            </a:prstGeom>
            <a:ln>
              <a:noFill/>
            </a:ln>
          </p:spPr>
          <p:txBody>
            <a:bodyPr vert="horz" lIns="0" tIns="0" rIns="0" bIns="0" rtlCol="0">
              <a:noAutofit/>
            </a:bodyPr>
            <a:lstStyle/>
            <a:p>
              <a:pPr marL="234950" indent="-6350">
                <a:lnSpc>
                  <a:spcPct val="107000"/>
                </a:lnSpc>
                <a:spcAft>
                  <a:spcPts val="800"/>
                </a:spcAft>
              </a:pPr>
              <a:r>
                <a:rPr lang="en-US" sz="1000">
                  <a:solidFill>
                    <a:srgbClr val="000000"/>
                  </a:solidFill>
                  <a:effectLst/>
                  <a:latin typeface="Calibri" panose="020F0502020204030204" pitchFamily="34" charset="0"/>
                  <a:ea typeface="Calibri" panose="020F0502020204030204" pitchFamily="34" charset="0"/>
                </a:rPr>
                <a:t> </a:t>
              </a:r>
            </a:p>
          </p:txBody>
        </p:sp>
        <p:pic>
          <p:nvPicPr>
            <p:cNvPr id="21" name="Picture 20"/>
            <p:cNvPicPr/>
            <p:nvPr/>
          </p:nvPicPr>
          <p:blipFill>
            <a:blip r:embed="rId2"/>
            <a:stretch>
              <a:fillRect/>
            </a:stretch>
          </p:blipFill>
          <p:spPr>
            <a:xfrm>
              <a:off x="0" y="-1777"/>
              <a:ext cx="7772400" cy="4968240"/>
            </a:xfrm>
            <a:prstGeom prst="rect">
              <a:avLst/>
            </a:prstGeom>
          </p:spPr>
        </p:pic>
      </p:grpSp>
    </p:spTree>
    <p:extLst>
      <p:ext uri="{BB962C8B-B14F-4D97-AF65-F5344CB8AC3E}">
        <p14:creationId xmlns:p14="http://schemas.microsoft.com/office/powerpoint/2010/main" val="6482852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Final Reminders</a:t>
            </a:r>
          </a:p>
        </p:txBody>
      </p:sp>
      <p:sp>
        <p:nvSpPr>
          <p:cNvPr id="3" name="Content Placeholder 2"/>
          <p:cNvSpPr>
            <a:spLocks noGrp="1"/>
          </p:cNvSpPr>
          <p:nvPr>
            <p:ph idx="1"/>
          </p:nvPr>
        </p:nvSpPr>
        <p:spPr/>
        <p:txBody>
          <a:bodyPr/>
          <a:lstStyle/>
          <a:p>
            <a:r>
              <a:t>• Be polite, patient, and fair.</a:t>
            </a:r>
          </a:p>
          <a:p>
            <a:r>
              <a:t>• Enjoy your work and remember—our door is always open for support.</a:t>
            </a:r>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61" y="-424543"/>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Natural Wooden Open Hands Sculpture"/>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4030891" y="3646262"/>
            <a:ext cx="3864880" cy="3864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6C47E"/>
        </a:solidFill>
        <a:effectLst/>
      </p:bgPr>
    </p:bg>
    <p:spTree>
      <p:nvGrpSpPr>
        <p:cNvPr id="1" name=""/>
        <p:cNvGrpSpPr/>
        <p:nvPr/>
      </p:nvGrpSpPr>
      <p:grpSpPr>
        <a:xfrm>
          <a:off x="0" y="0"/>
          <a:ext cx="0" cy="0"/>
          <a:chOff x="0" y="0"/>
          <a:chExt cx="0" cy="0"/>
        </a:xfrm>
      </p:grpSpPr>
      <p:pic>
        <p:nvPicPr>
          <p:cNvPr id="4" name="Picture 8" descr="Things you don't want to say to your Audio Visual gu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945" y="1257299"/>
            <a:ext cx="10687050" cy="56007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0"/>
            <a:ext cx="12192000" cy="1323439"/>
          </a:xfrm>
          <a:prstGeom prst="rect">
            <a:avLst/>
          </a:prstGeom>
          <a:noFill/>
        </p:spPr>
        <p:txBody>
          <a:bodyPr wrap="square" lIns="91440" tIns="45720" rIns="91440" bIns="45720">
            <a:spAutoFit/>
          </a:bodyPr>
          <a:lstStyle/>
          <a:p>
            <a:pPr algn="ctr"/>
            <a:r>
              <a:rPr lang="en-US" sz="40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OUR WORK IS NEVER EASY </a:t>
            </a:r>
          </a:p>
          <a:p>
            <a:pPr algn="ctr"/>
            <a:r>
              <a:rPr lang="en-US" sz="40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AND WILL NEVER GET EASIER!</a:t>
            </a:r>
            <a:endParaRPr lang="en-U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0047271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D4752"/>
        </a:solidFill>
        <a:effectLst/>
      </p:bgPr>
    </p:bg>
    <p:spTree>
      <p:nvGrpSpPr>
        <p:cNvPr id="1" name=""/>
        <p:cNvGrpSpPr/>
        <p:nvPr/>
      </p:nvGrpSpPr>
      <p:grpSpPr>
        <a:xfrm>
          <a:off x="0" y="0"/>
          <a:ext cx="0" cy="0"/>
          <a:chOff x="0" y="0"/>
          <a:chExt cx="0" cy="0"/>
        </a:xfrm>
      </p:grpSpPr>
      <p:pic>
        <p:nvPicPr>
          <p:cNvPr id="1028" name="Picture 4" descr="IT Projects - Piedmont Community Colle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72" y="1619250"/>
            <a:ext cx="12219772" cy="5238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41747" y="547985"/>
            <a:ext cx="6508513" cy="1323439"/>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none" lIns="91440" tIns="45720" rIns="91440" bIns="45720">
            <a:spAutoFit/>
          </a:bodyPr>
          <a:lstStyle/>
          <a:p>
            <a:pPr algn="ctr"/>
            <a:r>
              <a:rPr lang="en-US" sz="80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Black" panose="020B0A04020102020204" pitchFamily="34" charset="0"/>
              </a:rPr>
              <a:t>UPCOMING</a:t>
            </a:r>
            <a:endParaRPr lang="en-US" sz="8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Black" panose="020B0A04020102020204" pitchFamily="34" charset="0"/>
            </a:endParaRPr>
          </a:p>
        </p:txBody>
      </p:sp>
    </p:spTree>
    <p:extLst>
      <p:ext uri="{BB962C8B-B14F-4D97-AF65-F5344CB8AC3E}">
        <p14:creationId xmlns:p14="http://schemas.microsoft.com/office/powerpoint/2010/main" val="8759296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6557" y="356612"/>
            <a:ext cx="10717294" cy="2308324"/>
          </a:xfrm>
          <a:prstGeom prst="rect">
            <a:avLst/>
          </a:prstGeom>
          <a:noFill/>
        </p:spPr>
        <p:txBody>
          <a:bodyPr wrap="none" lIns="91440" tIns="45720" rIns="91440" bIns="45720">
            <a:spAutoFit/>
          </a:bodyPr>
          <a:lstStyle/>
          <a:p>
            <a:pPr algn="ctr"/>
            <a:r>
              <a:rPr 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"Of all </a:t>
            </a: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Tee Shirts </a:t>
            </a:r>
            <a:r>
              <a:rPr 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“What's in a name? </a:t>
            </a:r>
            <a:endPar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That </a:t>
            </a:r>
            <a:r>
              <a:rPr 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which we call a </a:t>
            </a: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Tee Shirt ·</a:t>
            </a:r>
          </a:p>
          <a:p>
            <a:pPr algn="ct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By any other name would </a:t>
            </a: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look </a:t>
            </a:r>
            <a:r>
              <a:rPr 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as </a:t>
            </a:r>
            <a:r>
              <a:rPr 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good.”.</a:t>
            </a:r>
            <a:endParaRPr lang="en-US" sz="4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5122" name="Picture 2" descr="Shakespeare was in fact a Proto-Feminist?! | Feminipearean: Feminism and  Shakespear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251195" y="3198018"/>
            <a:ext cx="2363218" cy="26304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aven Black Men's Polo T Shirt | Premium Menswear at Best Value Pri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5075" y="2959100"/>
            <a:ext cx="3108325" cy="310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2882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2666999" y="-2667001"/>
            <a:ext cx="6858001"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ffective Communication PNG Transparent Images Free Download | Vector Files  | Png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304" y="1380058"/>
            <a:ext cx="5183390" cy="34587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30F26"/>
        </a:solidFill>
        <a:effectLst/>
      </p:bgPr>
    </p:bg>
    <p:spTree>
      <p:nvGrpSpPr>
        <p:cNvPr id="1" name=""/>
        <p:cNvGrpSpPr/>
        <p:nvPr/>
      </p:nvGrpSpPr>
      <p:grpSpPr>
        <a:xfrm>
          <a:off x="0" y="0"/>
          <a:ext cx="0" cy="0"/>
          <a:chOff x="0" y="0"/>
          <a:chExt cx="0" cy="0"/>
        </a:xfrm>
      </p:grpSpPr>
      <p:pic>
        <p:nvPicPr>
          <p:cNvPr id="1026" name="Picture 2" descr="How Mediazone Reshapes You – Mediaz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0"/>
            <a:ext cx="1029343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2899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AC5AA"/>
        </a:solidFill>
        <a:effectLst/>
      </p:bgPr>
    </p:bg>
    <p:spTree>
      <p:nvGrpSpPr>
        <p:cNvPr id="1" name=""/>
        <p:cNvGrpSpPr/>
        <p:nvPr/>
      </p:nvGrpSpPr>
      <p:grpSpPr>
        <a:xfrm>
          <a:off x="0" y="0"/>
          <a:ext cx="0" cy="0"/>
          <a:chOff x="0" y="0"/>
          <a:chExt cx="0" cy="0"/>
        </a:xfrm>
      </p:grpSpPr>
      <p:pic>
        <p:nvPicPr>
          <p:cNvPr id="3076" name="Picture 4" descr="No photo description avail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9875"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002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51515"/>
        </a:solidFill>
        <a:effectLst/>
      </p:bgPr>
    </p:bg>
    <p:spTree>
      <p:nvGrpSpPr>
        <p:cNvPr id="1" name=""/>
        <p:cNvGrpSpPr/>
        <p:nvPr/>
      </p:nvGrpSpPr>
      <p:grpSpPr>
        <a:xfrm>
          <a:off x="0" y="0"/>
          <a:ext cx="0" cy="0"/>
          <a:chOff x="0" y="0"/>
          <a:chExt cx="0" cy="0"/>
        </a:xfrm>
      </p:grpSpPr>
      <p:pic>
        <p:nvPicPr>
          <p:cNvPr id="4098" name="Picture 2" descr="Blog – Mediazone - University of Nicos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1217" y="0"/>
            <a:ext cx="681781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4504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7100" y="1219571"/>
            <a:ext cx="9055100" cy="487506"/>
          </a:xfrm>
          <a:prstGeom prst="rect">
            <a:avLst/>
          </a:prstGeom>
        </p:spPr>
        <p:txBody>
          <a:bodyPr wrap="square">
            <a:spAutoFit/>
          </a:bodyPr>
          <a:lstStyle/>
          <a:p>
            <a:pPr lvl="0">
              <a:lnSpc>
                <a:spcPct val="107000"/>
              </a:lnSpc>
              <a:spcAft>
                <a:spcPts val="800"/>
              </a:spcAft>
            </a:pPr>
            <a:r>
              <a:rPr lang="en-US" sz="2400" b="1" i="1" dirty="0" smtClean="0">
                <a:latin typeface="Calibri" panose="020F0502020204030204" pitchFamily="34" charset="0"/>
                <a:ea typeface="Calibri" panose="020F0502020204030204" pitchFamily="34" charset="0"/>
                <a:cs typeface="Times New Roman" panose="02020603050405020304" pitchFamily="18" charset="0"/>
              </a:rPr>
              <a:t>Upcoming project:  ‘What do I do when...internal FAQ project </a:t>
            </a:r>
            <a:endParaRPr lang="en-US" sz="2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5511800" y="2761177"/>
            <a:ext cx="2425700" cy="1483035"/>
          </a:xfrm>
          <a:prstGeom prst="rect">
            <a:avLst/>
          </a:prstGeom>
        </p:spPr>
        <p:txBody>
          <a:bodyPr wrap="square">
            <a:spAutoFit/>
          </a:bodyPr>
          <a:lstStyle/>
          <a:p>
            <a:pPr lvl="0">
              <a:lnSpc>
                <a:spcPct val="107000"/>
              </a:lnSpc>
              <a:spcAft>
                <a:spcPts val="800"/>
              </a:spcAft>
            </a:pPr>
            <a:r>
              <a:rPr lang="en-US" sz="2400" b="1" i="1" dirty="0" smtClean="0">
                <a:latin typeface="Calibri" panose="020F0502020204030204" pitchFamily="34" charset="0"/>
                <a:ea typeface="Calibri" panose="020F0502020204030204" pitchFamily="34" charset="0"/>
                <a:cs typeface="Times New Roman" panose="02020603050405020304" pitchFamily="18" charset="0"/>
              </a:rPr>
              <a:t>EXAMPLE</a:t>
            </a:r>
          </a:p>
          <a:p>
            <a:pPr lvl="0">
              <a:lnSpc>
                <a:spcPct val="107000"/>
              </a:lnSpc>
              <a:spcAft>
                <a:spcPts val="800"/>
              </a:spcAft>
            </a:pPr>
            <a:endParaRPr lang="en-US" sz="2400" b="1" i="1" dirty="0" smtClean="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US" sz="2400" b="1" i="1" dirty="0" smtClean="0">
                <a:latin typeface="Calibri" panose="020F0502020204030204" pitchFamily="34" charset="0"/>
                <a:ea typeface="Calibri" panose="020F0502020204030204" pitchFamily="34" charset="0"/>
                <a:cs typeface="Times New Roman" panose="02020603050405020304" pitchFamily="18" charset="0"/>
              </a:rPr>
              <a:t>VOTE</a:t>
            </a:r>
            <a:endParaRPr lang="en-US" sz="24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50455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Everybody Needs a Laugh – Oakland Schools Education Found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862" y="0"/>
            <a:ext cx="1182413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7307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AutoShape 2" descr="Tech Support Cartoon&quot; Poster for Sale by HumoresqueToons | Redbubb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338" name="Picture 2" descr="Music production Jok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458" y="7937"/>
            <a:ext cx="8306255" cy="6755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3890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DB00"/>
        </a:solidFill>
        <a:effectLst/>
      </p:bgPr>
    </p:bg>
    <p:spTree>
      <p:nvGrpSpPr>
        <p:cNvPr id="1" name=""/>
        <p:cNvGrpSpPr/>
        <p:nvPr/>
      </p:nvGrpSpPr>
      <p:grpSpPr>
        <a:xfrm>
          <a:off x="0" y="0"/>
          <a:ext cx="0" cy="0"/>
          <a:chOff x="0" y="0"/>
          <a:chExt cx="0" cy="0"/>
        </a:xfrm>
      </p:grpSpPr>
      <p:pic>
        <p:nvPicPr>
          <p:cNvPr id="12294" name="Picture 6" descr="Funny Audio Visual Technician Hourly Rate Vector T-shirt Design Svg Files –  Vectortshirtdesigns"/>
          <p:cNvPicPr>
            <a:picLocks noChangeAspect="1" noChangeArrowheads="1"/>
          </p:cNvPicPr>
          <p:nvPr/>
        </p:nvPicPr>
        <p:blipFill rotWithShape="1">
          <a:blip r:embed="rId2">
            <a:extLst>
              <a:ext uri="{28A0092B-C50C-407E-A947-70E740481C1C}">
                <a14:useLocalDpi xmlns:a14="http://schemas.microsoft.com/office/drawing/2010/main" val="0"/>
              </a:ext>
            </a:extLst>
          </a:blip>
          <a:srcRect l="12861" r="11583"/>
          <a:stretch/>
        </p:blipFill>
        <p:spPr bwMode="auto">
          <a:xfrm>
            <a:off x="0" y="7936"/>
            <a:ext cx="7393718" cy="6850063"/>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Tech Support Cartoon&quot; Poster for Sale by HumoresqueToons | Redbubb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298" name="Picture 10" descr="Sound Engineer Jokes and Memes - Mixing A B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2031" y="537029"/>
            <a:ext cx="4489123" cy="5718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0852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DB00"/>
        </a:solidFill>
        <a:effectLst/>
      </p:bgPr>
    </p:bg>
    <p:spTree>
      <p:nvGrpSpPr>
        <p:cNvPr id="1" name=""/>
        <p:cNvGrpSpPr/>
        <p:nvPr/>
      </p:nvGrpSpPr>
      <p:grpSpPr>
        <a:xfrm>
          <a:off x="0" y="0"/>
          <a:ext cx="0" cy="0"/>
          <a:chOff x="0" y="0"/>
          <a:chExt cx="0" cy="0"/>
        </a:xfrm>
      </p:grpSpPr>
      <p:sp>
        <p:nvSpPr>
          <p:cNvPr id="2" name="AutoShape 2" descr="Tech Support Cartoon&quot; Poster for Sale by HumoresqueToons | Redbubb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362" name="Picture 2" descr="cheap'o'media (u/cheapomedia) - Redd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232" y="7937"/>
            <a:ext cx="6912883" cy="6912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68691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a:effectLst>
                  <a:outerShdw blurRad="38100" dist="38100" dir="2700000" algn="tl">
                    <a:srgbClr val="000000">
                      <a:alpha val="43137"/>
                    </a:srgbClr>
                  </a:outerShdw>
                </a:effectLst>
              </a:rPr>
              <a:t>Online Log Area: A Mandatory Routine</a:t>
            </a:r>
          </a:p>
        </p:txBody>
      </p:sp>
      <p:sp>
        <p:nvSpPr>
          <p:cNvPr id="3" name="Content Placeholder 2"/>
          <p:cNvSpPr>
            <a:spLocks noGrp="1"/>
          </p:cNvSpPr>
          <p:nvPr>
            <p:ph idx="1"/>
          </p:nvPr>
        </p:nvSpPr>
        <p:spPr/>
        <p:txBody>
          <a:bodyPr/>
          <a:lstStyle/>
          <a:p>
            <a:r>
              <a:t>• Read the online log at the start of every shift.</a:t>
            </a:r>
          </a:p>
          <a:p>
            <a:r>
              <a:t>• Fill in the log towards the end of your shift, even if 'All Clear.'</a:t>
            </a:r>
          </a:p>
          <a:p>
            <a:r>
              <a:t>• Everyone sees the same content – be accountable.</a:t>
            </a:r>
          </a:p>
        </p:txBody>
      </p:sp>
      <p:pic>
        <p:nvPicPr>
          <p:cNvPr id="4" name="Picture 4" descr="Live Status Stock Photos and Images - 123RF"/>
          <p:cNvPicPr>
            <a:picLocks noChangeAspect="1" noChangeArrowheads="1"/>
          </p:cNvPicPr>
          <p:nvPr/>
        </p:nvPicPr>
        <p:blipFill rotWithShape="1">
          <a:blip r:embed="rId2">
            <a:extLst>
              <a:ext uri="{28A0092B-C50C-407E-A947-70E740481C1C}">
                <a14:useLocalDpi xmlns:a14="http://schemas.microsoft.com/office/drawing/2010/main" val="0"/>
              </a:ext>
            </a:extLst>
          </a:blip>
          <a:srcRect t="42389" r="67696"/>
          <a:stretch/>
        </p:blipFill>
        <p:spPr bwMode="auto">
          <a:xfrm rot="5400000">
            <a:off x="4909457" y="-424544"/>
            <a:ext cx="2373085" cy="1219200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Effective Communication PNG Transparent Images Free Download | Vector Files  | Png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7037" y="3577014"/>
            <a:ext cx="5444063" cy="3632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3041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B83A3"/>
        </a:solidFill>
        <a:effectLst/>
      </p:bgPr>
    </p:bg>
    <p:spTree>
      <p:nvGrpSpPr>
        <p:cNvPr id="1" name=""/>
        <p:cNvGrpSpPr/>
        <p:nvPr/>
      </p:nvGrpSpPr>
      <p:grpSpPr>
        <a:xfrm>
          <a:off x="0" y="0"/>
          <a:ext cx="0" cy="0"/>
          <a:chOff x="0" y="0"/>
          <a:chExt cx="0" cy="0"/>
        </a:xfrm>
      </p:grpSpPr>
      <p:pic>
        <p:nvPicPr>
          <p:cNvPr id="1026" name="Picture 2" descr="Happy Log by Andy Sykes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387662" y="3592175"/>
            <a:ext cx="3268844" cy="1107996"/>
          </a:xfrm>
          <a:prstGeom prst="rect">
            <a:avLst/>
          </a:prstGeom>
          <a:noFill/>
        </p:spPr>
        <p:txBody>
          <a:bodyPr wrap="none" lIns="91440" tIns="45720" rIns="91440" bIns="45720">
            <a:spAutoFit/>
          </a:bodyPr>
          <a:lstStyle/>
          <a:p>
            <a:pPr algn="ctr"/>
            <a:r>
              <a:rPr lang="en-US" sz="66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Log  </a:t>
            </a:r>
            <a:endParaRPr lang="en-US" sz="6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781597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2845" y="425612"/>
            <a:ext cx="7628948" cy="923330"/>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HOW TO USE EFFECTIVELY</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3078" name="Picture 6" descr="7 Things Google Can't Find For You No Matter How Hard You Try"/>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850798" y="2285362"/>
            <a:ext cx="3531161" cy="282493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01281" y="2285362"/>
            <a:ext cx="5295170" cy="1569660"/>
          </a:xfrm>
          <a:prstGeom prst="rect">
            <a:avLst/>
          </a:prstGeom>
          <a:noFill/>
        </p:spPr>
        <p:txBody>
          <a:bodyPr wrap="square" lIns="91440" tIns="45720" rIns="91440" bIns="45720">
            <a:spAutoFit/>
          </a:bodyPr>
          <a:lstStyle/>
          <a:p>
            <a:pPr algn="ctr"/>
            <a:r>
              <a:rPr lang="en-US" sz="48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What am I responsible for? </a:t>
            </a:r>
            <a:endParaRPr lang="en-GB" sz="48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4179932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0463" y="534040"/>
            <a:ext cx="11600420" cy="923330"/>
          </a:xfrm>
          <a:prstGeom prst="rect">
            <a:avLst/>
          </a:prstGeom>
          <a:noFill/>
        </p:spPr>
        <p:txBody>
          <a:bodyPr wrap="none" lIns="91440" tIns="45720" rIns="91440" bIns="45720">
            <a:spAutoFit/>
          </a:bodyPr>
          <a:lstStyle/>
          <a:p>
            <a:pPr algn="ctr"/>
            <a:r>
              <a:rPr lang="en-GB" sz="54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Beware of Communication breakdown! </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6146" name="Picture 2" descr="Where communication breaks down for people with autism | Spectrum | Autism  Research New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657" y="2439353"/>
            <a:ext cx="12202657" cy="4418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2044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6927" y="1014548"/>
            <a:ext cx="4275145" cy="923330"/>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Simple steps</a:t>
            </a:r>
            <a:r>
              <a:rPr lang="en-CY" sz="5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4098" name="Picture 2" descr="Spring konczakowski flower GIF on GIFER - by Anara"/>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73551" y="3002280"/>
            <a:ext cx="5499159" cy="412437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3907" y="2821577"/>
            <a:ext cx="8149388" cy="1569660"/>
          </a:xfrm>
          <a:prstGeom prst="rect">
            <a:avLst/>
          </a:prstGeom>
          <a:noFill/>
        </p:spPr>
        <p:txBody>
          <a:bodyPr wrap="square" rtlCol="0">
            <a:spAutoFit/>
          </a:bodyPr>
          <a:lstStyle/>
          <a:p>
            <a:pPr marL="342900" indent="-342900">
              <a:buFont typeface="Arial" panose="020B0604020202020204" pitchFamily="34" charset="0"/>
              <a:buChar char="•"/>
            </a:pPr>
            <a:r>
              <a:rPr lang="en-GB" sz="3200" dirty="0" smtClean="0">
                <a:effectLst>
                  <a:outerShdw blurRad="38100" dist="38100" dir="2700000" algn="tl">
                    <a:srgbClr val="000000">
                      <a:alpha val="43137"/>
                    </a:srgbClr>
                  </a:outerShdw>
                </a:effectLst>
              </a:rPr>
              <a:t>Understand the impact / usefulness of the log</a:t>
            </a:r>
          </a:p>
          <a:p>
            <a:pPr marL="342900" indent="-342900">
              <a:buFont typeface="Arial" panose="020B0604020202020204" pitchFamily="34" charset="0"/>
              <a:buChar char="•"/>
            </a:pPr>
            <a:r>
              <a:rPr lang="en-GB" sz="3200" dirty="0" smtClean="0">
                <a:effectLst>
                  <a:outerShdw blurRad="38100" dist="38100" dir="2700000" algn="tl">
                    <a:srgbClr val="000000">
                      <a:alpha val="43137"/>
                    </a:srgbClr>
                  </a:outerShdw>
                </a:effectLst>
              </a:rPr>
              <a:t>Devote more time to the log</a:t>
            </a:r>
          </a:p>
          <a:p>
            <a:pPr marL="342900" indent="-342900">
              <a:buFont typeface="Arial" panose="020B0604020202020204" pitchFamily="34" charset="0"/>
              <a:buChar char="•"/>
            </a:pPr>
            <a:r>
              <a:rPr lang="en-GB" sz="3200" dirty="0" smtClean="0">
                <a:effectLst>
                  <a:outerShdw blurRad="38100" dist="38100" dir="2700000" algn="tl">
                    <a:srgbClr val="000000">
                      <a:alpha val="43137"/>
                    </a:srgbClr>
                  </a:outerShdw>
                </a:effectLst>
              </a:rPr>
              <a:t>Understand how to write the log</a:t>
            </a:r>
            <a:endParaRPr lang="en-US" sz="3200" dirty="0">
              <a:effectLst>
                <a:outerShdw blurRad="38100" dist="38100" dir="2700000" algn="tl">
                  <a:srgbClr val="000000">
                    <a:alpha val="43137"/>
                  </a:srgbClr>
                </a:outerShdw>
              </a:effectLst>
            </a:endParaRPr>
          </a:p>
        </p:txBody>
      </p:sp>
      <p:sp>
        <p:nvSpPr>
          <p:cNvPr id="5" name="TextBox 4"/>
          <p:cNvSpPr txBox="1"/>
          <p:nvPr/>
        </p:nvSpPr>
        <p:spPr>
          <a:xfrm>
            <a:off x="658816" y="4733034"/>
            <a:ext cx="8149388" cy="584775"/>
          </a:xfrm>
          <a:prstGeom prst="rect">
            <a:avLst/>
          </a:prstGeom>
          <a:noFill/>
        </p:spPr>
        <p:txBody>
          <a:bodyPr wrap="square" rtlCol="0">
            <a:spAutoFit/>
          </a:bodyPr>
          <a:lstStyle/>
          <a:p>
            <a:r>
              <a:rPr lang="en-GB" sz="3200" dirty="0" smtClean="0">
                <a:solidFill>
                  <a:srgbClr val="FF0000"/>
                </a:solidFill>
                <a:effectLst>
                  <a:outerShdw blurRad="38100" dist="38100" dir="2700000" algn="tl">
                    <a:srgbClr val="000000">
                      <a:alpha val="43137"/>
                    </a:srgbClr>
                  </a:outerShdw>
                </a:effectLst>
              </a:rPr>
              <a:t>*Help me by explaining the above! </a:t>
            </a:r>
            <a:endParaRPr lang="en-US" sz="32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4608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258" y="270317"/>
            <a:ext cx="9049913"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THINGS TO DO FOR YOUR LOG:</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5" name="TextBox 4"/>
          <p:cNvSpPr txBox="1"/>
          <p:nvPr/>
        </p:nvSpPr>
        <p:spPr>
          <a:xfrm>
            <a:off x="440386" y="1045601"/>
            <a:ext cx="10750128" cy="1754326"/>
          </a:xfrm>
          <a:prstGeom prst="rect">
            <a:avLst/>
          </a:prstGeom>
          <a:noFill/>
        </p:spPr>
        <p:txBody>
          <a:bodyPr wrap="square" rtlCol="0">
            <a:spAutoFit/>
          </a:bodyPr>
          <a:lstStyle/>
          <a:p>
            <a:endParaRPr lang="en-GB" b="1" dirty="0" smtClean="0"/>
          </a:p>
          <a:p>
            <a:pPr marL="285750" indent="-285750">
              <a:buFont typeface="Arial" panose="020B0604020202020204" pitchFamily="34" charset="0"/>
              <a:buChar char="•"/>
            </a:pPr>
            <a:r>
              <a:rPr lang="en-GB" dirty="0" smtClean="0"/>
              <a:t>Who did I speak to today in person and on the phone?</a:t>
            </a:r>
          </a:p>
          <a:p>
            <a:pPr marL="285750" indent="-285750">
              <a:buFont typeface="Arial" panose="020B0604020202020204" pitchFamily="34" charset="0"/>
              <a:buChar char="•"/>
            </a:pPr>
            <a:r>
              <a:rPr lang="en-GB" dirty="0" smtClean="0"/>
              <a:t>What information was generated? </a:t>
            </a:r>
          </a:p>
          <a:p>
            <a:pPr marL="285750" indent="-285750">
              <a:buFont typeface="Arial" panose="020B0604020202020204" pitchFamily="34" charset="0"/>
              <a:buChar char="•"/>
            </a:pPr>
            <a:r>
              <a:rPr lang="en-GB" dirty="0" smtClean="0"/>
              <a:t>What information should I be repeating </a:t>
            </a:r>
            <a:r>
              <a:rPr lang="en-CY" dirty="0" smtClean="0"/>
              <a:t>–</a:t>
            </a:r>
            <a:r>
              <a:rPr lang="en-GB" dirty="0" smtClean="0"/>
              <a:t> copy paste? </a:t>
            </a:r>
          </a:p>
          <a:p>
            <a:pPr marL="285750" indent="-285750">
              <a:buFont typeface="Arial" panose="020B0604020202020204" pitchFamily="34" charset="0"/>
              <a:buChar char="•"/>
            </a:pPr>
            <a:r>
              <a:rPr lang="en-GB" dirty="0" smtClean="0"/>
              <a:t>General reminders. </a:t>
            </a:r>
          </a:p>
          <a:p>
            <a:pPr marL="285750" indent="-285750">
              <a:buFont typeface="Arial" panose="020B0604020202020204" pitchFamily="34" charset="0"/>
              <a:buChar char="•"/>
            </a:pPr>
            <a:r>
              <a:rPr lang="en-GB" dirty="0" smtClean="0"/>
              <a:t>I have questions </a:t>
            </a:r>
            <a:r>
              <a:rPr lang="en-CY" dirty="0" smtClean="0"/>
              <a:t>–</a:t>
            </a:r>
            <a:r>
              <a:rPr lang="en-GB" dirty="0" smtClean="0"/>
              <a:t> which I can post to the log </a:t>
            </a:r>
            <a:r>
              <a:rPr lang="en-CY" dirty="0" smtClean="0"/>
              <a:t>–</a:t>
            </a:r>
            <a:r>
              <a:rPr lang="en-GB" dirty="0" smtClean="0"/>
              <a:t> so they get answered and others can see the answers!</a:t>
            </a:r>
            <a:endParaRPr lang="en-US" dirty="0"/>
          </a:p>
        </p:txBody>
      </p:sp>
      <p:sp>
        <p:nvSpPr>
          <p:cNvPr id="6" name="TextBox 5"/>
          <p:cNvSpPr txBox="1"/>
          <p:nvPr/>
        </p:nvSpPr>
        <p:spPr>
          <a:xfrm>
            <a:off x="440386" y="2799927"/>
            <a:ext cx="10750128" cy="3970318"/>
          </a:xfrm>
          <a:prstGeom prst="rect">
            <a:avLst/>
          </a:prstGeom>
          <a:noFill/>
        </p:spPr>
        <p:txBody>
          <a:bodyPr wrap="square" rtlCol="0">
            <a:spAutoFit/>
          </a:bodyPr>
          <a:lstStyle/>
          <a:p>
            <a:pPr marL="285750" indent="-285750">
              <a:buFont typeface="Arial" panose="020B0604020202020204" pitchFamily="34" charset="0"/>
              <a:buChar char="•"/>
            </a:pPr>
            <a:r>
              <a:rPr lang="en-GB" dirty="0" smtClean="0"/>
              <a:t>Point out issues!</a:t>
            </a:r>
          </a:p>
          <a:p>
            <a:pPr marL="285750" indent="-285750">
              <a:buFont typeface="Arial" panose="020B0604020202020204" pitchFamily="34" charset="0"/>
              <a:buChar char="•"/>
            </a:pPr>
            <a:r>
              <a:rPr lang="en-GB" dirty="0" smtClean="0"/>
              <a:t>Prioritize items.</a:t>
            </a:r>
          </a:p>
          <a:p>
            <a:pPr marL="285750" indent="-285750">
              <a:buFont typeface="Arial" panose="020B0604020202020204" pitchFamily="34" charset="0"/>
              <a:buChar char="•"/>
            </a:pPr>
            <a:r>
              <a:rPr lang="en-GB" dirty="0" smtClean="0"/>
              <a:t>Ask previous or next assistants to start or stop doing something. </a:t>
            </a:r>
          </a:p>
          <a:p>
            <a:pPr marL="285750" indent="-285750">
              <a:buFont typeface="Arial" panose="020B0604020202020204" pitchFamily="34" charset="0"/>
              <a:buChar char="•"/>
            </a:pPr>
            <a:r>
              <a:rPr lang="en-GB" b="1" dirty="0" smtClean="0"/>
              <a:t>Mention completed and incomplete tasks.</a:t>
            </a:r>
          </a:p>
          <a:p>
            <a:pPr marL="285750" indent="-285750">
              <a:buFont typeface="Arial" panose="020B0604020202020204" pitchFamily="34" charset="0"/>
              <a:buChar char="•"/>
            </a:pPr>
            <a:r>
              <a:rPr lang="en-US" dirty="0"/>
              <a:t>Write </a:t>
            </a:r>
            <a:r>
              <a:rPr lang="en-US" dirty="0" smtClean="0"/>
              <a:t>meaningful </a:t>
            </a:r>
            <a:r>
              <a:rPr lang="en-US" dirty="0"/>
              <a:t>Log Messages</a:t>
            </a:r>
            <a:r>
              <a:rPr lang="en-US" dirty="0" smtClean="0"/>
              <a:t>. Make suggestions or give tips.</a:t>
            </a:r>
          </a:p>
          <a:p>
            <a:pPr marL="285750" indent="-285750">
              <a:buFont typeface="Arial" panose="020B0604020202020204" pitchFamily="34" charset="0"/>
              <a:buChar char="•"/>
            </a:pPr>
            <a:r>
              <a:rPr lang="en-US" dirty="0" smtClean="0"/>
              <a:t>Ask for help!</a:t>
            </a:r>
          </a:p>
          <a:p>
            <a:pPr marL="285750" indent="-285750">
              <a:buFont typeface="Arial" panose="020B0604020202020204" pitchFamily="34" charset="0"/>
              <a:buChar char="•"/>
            </a:pPr>
            <a:r>
              <a:rPr lang="en-US" dirty="0" smtClean="0"/>
              <a:t>Coordinate meetings (ok yes - there are easier ways!) </a:t>
            </a:r>
          </a:p>
          <a:p>
            <a:pPr marL="285750" indent="-285750">
              <a:buFont typeface="Arial" panose="020B0604020202020204" pitchFamily="34" charset="0"/>
              <a:buChar char="•"/>
            </a:pPr>
            <a:r>
              <a:rPr lang="en-US" dirty="0" smtClean="0"/>
              <a:t>Create a reminder. </a:t>
            </a:r>
          </a:p>
          <a:p>
            <a:pPr marL="285750" indent="-285750">
              <a:buFont typeface="Arial" panose="020B0604020202020204" pitchFamily="34" charset="0"/>
              <a:buChar char="•"/>
            </a:pPr>
            <a:r>
              <a:rPr lang="en-US" dirty="0" smtClean="0"/>
              <a:t>Be descriptive about a task. </a:t>
            </a:r>
          </a:p>
          <a:p>
            <a:pPr marL="285750" indent="-285750">
              <a:buFont typeface="Arial" panose="020B0604020202020204" pitchFamily="34" charset="0"/>
              <a:buChar char="•"/>
            </a:pPr>
            <a:r>
              <a:rPr lang="en-US" dirty="0" smtClean="0"/>
              <a:t>Confirm information given via log or email. </a:t>
            </a:r>
          </a:p>
          <a:p>
            <a:pPr marL="285750" indent="-285750">
              <a:buFont typeface="Arial" panose="020B0604020202020204" pitchFamily="34" charset="0"/>
              <a:buChar char="•"/>
            </a:pPr>
            <a:r>
              <a:rPr lang="en-GB" dirty="0" smtClean="0"/>
              <a:t>Use email content- copy paste. </a:t>
            </a:r>
          </a:p>
          <a:p>
            <a:pPr marL="285750" indent="-285750">
              <a:buFont typeface="Arial" panose="020B0604020202020204" pitchFamily="34" charset="0"/>
              <a:buChar char="•"/>
            </a:pPr>
            <a:r>
              <a:rPr lang="en-GB" dirty="0" smtClean="0"/>
              <a:t>Direct your log to different peoples attention. </a:t>
            </a:r>
          </a:p>
          <a:p>
            <a:pPr marL="285750" indent="-285750">
              <a:buFont typeface="Arial" panose="020B0604020202020204" pitchFamily="34" charset="0"/>
              <a:buChar char="•"/>
            </a:pPr>
            <a:r>
              <a:rPr lang="en-GB" dirty="0" smtClean="0"/>
              <a:t>Describe the days difficulty level. </a:t>
            </a:r>
          </a:p>
          <a:p>
            <a:pPr marL="285750" indent="-285750">
              <a:buFont typeface="Arial" panose="020B0604020202020204" pitchFamily="34" charset="0"/>
              <a:buChar char="•"/>
            </a:pPr>
            <a:r>
              <a:rPr lang="en-GB" dirty="0" smtClean="0"/>
              <a:t>Just say something positive! </a:t>
            </a:r>
            <a:endParaRPr lang="en-US" dirty="0"/>
          </a:p>
        </p:txBody>
      </p:sp>
    </p:spTree>
    <p:extLst>
      <p:ext uri="{BB962C8B-B14F-4D97-AF65-F5344CB8AC3E}">
        <p14:creationId xmlns:p14="http://schemas.microsoft.com/office/powerpoint/2010/main" val="4084475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139</TotalTime>
  <Words>988</Words>
  <Application>Microsoft Office PowerPoint</Application>
  <PresentationFormat>Widescreen</PresentationFormat>
  <Paragraphs>134</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Arial Black</vt:lpstr>
      <vt:lpstr>Calibri</vt:lpstr>
      <vt:lpstr>Open Sans</vt:lpstr>
      <vt:lpstr>Roboto</vt:lpstr>
      <vt:lpstr>Times New Roman</vt:lpstr>
      <vt:lpstr>Office Theme</vt:lpstr>
      <vt:lpstr>Understanding the Basics - MediaZone Rules &amp; Guidelines</vt:lpstr>
      <vt:lpstr>PowerPoint Presentation</vt:lpstr>
      <vt:lpstr>PowerPoint Presentation</vt:lpstr>
      <vt:lpstr>Online Log Area: A Mandatory Routine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GOOD SENSE INFORMATION</vt:lpstr>
      <vt:lpstr>Mediazone Zero Tolerance Policies</vt:lpstr>
      <vt:lpstr>Lock-Up Procedure</vt:lpstr>
      <vt:lpstr>Meeting Deadlines &amp; Professionalism</vt:lpstr>
      <vt:lpstr>Taking Breaks and Availability</vt:lpstr>
      <vt:lpstr>Punctuality &amp; Personal Conduct</vt:lpstr>
      <vt:lpstr>Customer Service &amp; Student Support</vt:lpstr>
      <vt:lpstr>Equipment Procedures</vt:lpstr>
      <vt:lpstr>Studio Assistants: Support Roles, Not Instructors</vt:lpstr>
      <vt:lpstr>PowerPoint Presentation</vt:lpstr>
      <vt:lpstr>Final Reminders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the Basics - MediaZone Rules &amp; Guidelines</dc:title>
  <dc:subject/>
  <dc:creator>John Ioannou</dc:creator>
  <cp:keywords/>
  <dc:description>generated using python-pptx</dc:description>
  <cp:lastModifiedBy>John Ioannou</cp:lastModifiedBy>
  <cp:revision>23</cp:revision>
  <dcterms:created xsi:type="dcterms:W3CDTF">2013-01-27T09:14:16Z</dcterms:created>
  <dcterms:modified xsi:type="dcterms:W3CDTF">2024-09-05T15:06:14Z</dcterms:modified>
  <cp:category/>
</cp:coreProperties>
</file>