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p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4"/>
  </p:notesMasterIdLst>
  <p:sldIdLst>
    <p:sldId id="257" r:id="rId3"/>
    <p:sldId id="331" r:id="rId4"/>
    <p:sldId id="370" r:id="rId5"/>
    <p:sldId id="372" r:id="rId6"/>
    <p:sldId id="332" r:id="rId7"/>
    <p:sldId id="314" r:id="rId8"/>
    <p:sldId id="333" r:id="rId9"/>
    <p:sldId id="306" r:id="rId10"/>
    <p:sldId id="334" r:id="rId11"/>
    <p:sldId id="313" r:id="rId12"/>
    <p:sldId id="285" r:id="rId13"/>
    <p:sldId id="336" r:id="rId14"/>
    <p:sldId id="316" r:id="rId15"/>
    <p:sldId id="300" r:id="rId16"/>
    <p:sldId id="259" r:id="rId17"/>
    <p:sldId id="260" r:id="rId18"/>
    <p:sldId id="301" r:id="rId19"/>
    <p:sldId id="299" r:id="rId20"/>
    <p:sldId id="273" r:id="rId21"/>
    <p:sldId id="307" r:id="rId22"/>
    <p:sldId id="262" r:id="rId23"/>
    <p:sldId id="288" r:id="rId24"/>
    <p:sldId id="264" r:id="rId25"/>
    <p:sldId id="265" r:id="rId26"/>
    <p:sldId id="289" r:id="rId27"/>
    <p:sldId id="266" r:id="rId28"/>
    <p:sldId id="267" r:id="rId29"/>
    <p:sldId id="269" r:id="rId30"/>
    <p:sldId id="263" r:id="rId31"/>
    <p:sldId id="268" r:id="rId32"/>
    <p:sldId id="270" r:id="rId33"/>
    <p:sldId id="271" r:id="rId34"/>
    <p:sldId id="330" r:id="rId35"/>
    <p:sldId id="337" r:id="rId36"/>
    <p:sldId id="310" r:id="rId37"/>
    <p:sldId id="275" r:id="rId38"/>
    <p:sldId id="298" r:id="rId39"/>
    <p:sldId id="287" r:id="rId40"/>
    <p:sldId id="292" r:id="rId41"/>
    <p:sldId id="312" r:id="rId42"/>
    <p:sldId id="364" r:id="rId43"/>
    <p:sldId id="365" r:id="rId44"/>
    <p:sldId id="366" r:id="rId45"/>
    <p:sldId id="367" r:id="rId46"/>
    <p:sldId id="290" r:id="rId47"/>
    <p:sldId id="335" r:id="rId48"/>
    <p:sldId id="328" r:id="rId49"/>
    <p:sldId id="329" r:id="rId50"/>
    <p:sldId id="318" r:id="rId51"/>
    <p:sldId id="319" r:id="rId52"/>
    <p:sldId id="320" r:id="rId53"/>
    <p:sldId id="321" r:id="rId54"/>
    <p:sldId id="322" r:id="rId55"/>
    <p:sldId id="323" r:id="rId56"/>
    <p:sldId id="324" r:id="rId57"/>
    <p:sldId id="325" r:id="rId58"/>
    <p:sldId id="326" r:id="rId59"/>
    <p:sldId id="327" r:id="rId60"/>
    <p:sldId id="309" r:id="rId61"/>
    <p:sldId id="339" r:id="rId62"/>
    <p:sldId id="293" r:id="rId63"/>
    <p:sldId id="311" r:id="rId64"/>
    <p:sldId id="294" r:id="rId65"/>
    <p:sldId id="295" r:id="rId66"/>
    <p:sldId id="373" r:id="rId67"/>
    <p:sldId id="296" r:id="rId68"/>
    <p:sldId id="340" r:id="rId69"/>
    <p:sldId id="297" r:id="rId70"/>
    <p:sldId id="274" r:id="rId71"/>
    <p:sldId id="374" r:id="rId72"/>
    <p:sldId id="352" r:id="rId73"/>
    <p:sldId id="341" r:id="rId74"/>
    <p:sldId id="345" r:id="rId75"/>
    <p:sldId id="346" r:id="rId76"/>
    <p:sldId id="347" r:id="rId77"/>
    <p:sldId id="348" r:id="rId78"/>
    <p:sldId id="349" r:id="rId79"/>
    <p:sldId id="350" r:id="rId80"/>
    <p:sldId id="351" r:id="rId81"/>
    <p:sldId id="353" r:id="rId82"/>
    <p:sldId id="368" r:id="rId83"/>
    <p:sldId id="354" r:id="rId84"/>
    <p:sldId id="355" r:id="rId85"/>
    <p:sldId id="356" r:id="rId86"/>
    <p:sldId id="357" r:id="rId87"/>
    <p:sldId id="358" r:id="rId88"/>
    <p:sldId id="359" r:id="rId89"/>
    <p:sldId id="360" r:id="rId90"/>
    <p:sldId id="361" r:id="rId91"/>
    <p:sldId id="362" r:id="rId92"/>
    <p:sldId id="363" r:id="rId93"/>
    <p:sldId id="369" r:id="rId94"/>
    <p:sldId id="286" r:id="rId95"/>
    <p:sldId id="375" r:id="rId96"/>
    <p:sldId id="279" r:id="rId97"/>
    <p:sldId id="308" r:id="rId98"/>
    <p:sldId id="281" r:id="rId99"/>
    <p:sldId id="272" r:id="rId100"/>
    <p:sldId id="317" r:id="rId101"/>
    <p:sldId id="283" r:id="rId102"/>
    <p:sldId id="284" r:id="rId10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529DC5"/>
    <a:srgbClr val="1B6EA6"/>
    <a:srgbClr val="AAD8F0"/>
    <a:srgbClr val="FF0066"/>
    <a:srgbClr val="5E69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66" autoAdjust="0"/>
  </p:normalViewPr>
  <p:slideViewPr>
    <p:cSldViewPr>
      <p:cViewPr>
        <p:scale>
          <a:sx n="100" d="100"/>
          <a:sy n="100" d="100"/>
        </p:scale>
        <p:origin x="1914" y="840"/>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heme" Target="theme/theme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3BB7B1-2FF5-4630-9C40-87F54B465015}" type="datetimeFigureOut">
              <a:rPr lang="en-US" smtClean="0"/>
              <a:pPr/>
              <a:t>9/4/2024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7692A0-6F5E-4183-ADEA-B3AA8AF02186}" type="slidenum">
              <a:rPr lang="en-US" smtClean="0"/>
              <a:pPr/>
              <a:t>‹#›</a:t>
            </a:fld>
            <a:endParaRPr lang="en-US"/>
          </a:p>
        </p:txBody>
      </p:sp>
    </p:spTree>
    <p:extLst>
      <p:ext uri="{BB962C8B-B14F-4D97-AF65-F5344CB8AC3E}">
        <p14:creationId xmlns:p14="http://schemas.microsoft.com/office/powerpoint/2010/main" val="2469725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Each</a:t>
            </a:r>
            <a:r>
              <a:rPr lang="en-US" baseline="0" dirty="0" smtClean="0"/>
              <a:t> person to write down difficult customer service situations they experienced on the job or in real life as a customer!</a:t>
            </a:r>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6</a:t>
            </a:fld>
            <a:endParaRPr lang="en-US"/>
          </a:p>
        </p:txBody>
      </p:sp>
    </p:spTree>
    <p:extLst>
      <p:ext uri="{BB962C8B-B14F-4D97-AF65-F5344CB8AC3E}">
        <p14:creationId xmlns:p14="http://schemas.microsoft.com/office/powerpoint/2010/main" val="769283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228600" marR="0" lvl="0" indent="-228600" algn="l" defTabSz="914400" rtl="0" eaLnBrk="1" fontAlgn="auto" latinLnBrk="0" hangingPunct="1">
              <a:lnSpc>
                <a:spcPct val="100000"/>
              </a:lnSpc>
              <a:spcBef>
                <a:spcPts val="0"/>
              </a:spcBef>
              <a:spcAft>
                <a:spcPts val="0"/>
              </a:spcAft>
              <a:buClrTx/>
              <a:buSzTx/>
              <a:buFontTx/>
              <a:buAutoNum type="alphaUcParenR"/>
              <a:tabLst/>
              <a:defRPr/>
            </a:pPr>
            <a:r>
              <a:rPr lang="en-US" sz="1200" kern="1200" dirty="0" smtClean="0">
                <a:solidFill>
                  <a:schemeClr val="tx1"/>
                </a:solidFill>
                <a:latin typeface="+mn-lt"/>
                <a:ea typeface="+mn-ea"/>
                <a:cs typeface="+mn-cs"/>
              </a:rPr>
              <a:t>Standards please!  consistency game(move across the room randomly) </a:t>
            </a:r>
          </a:p>
          <a:p>
            <a:pPr marL="228600" marR="0" lvl="0" indent="-228600" algn="l" defTabSz="914400" rtl="0" eaLnBrk="1" fontAlgn="auto" latinLnBrk="0" hangingPunct="1">
              <a:lnSpc>
                <a:spcPct val="100000"/>
              </a:lnSpc>
              <a:spcBef>
                <a:spcPts val="0"/>
              </a:spcBef>
              <a:spcAft>
                <a:spcPts val="0"/>
              </a:spcAft>
              <a:buClrTx/>
              <a:buSzTx/>
              <a:buFontTx/>
              <a:buAutoNum type="alphaUcParenR"/>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 The easy way!! - refer to games - people will choose the best environment (4 quadrants - quad 1 talking without listening / quad 2 turning their back constantly / quad 3 repeating alphabet / quad 4 talking normally - every 30 seconds switch  - 2 per square only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 Broken telephone -and paper folding -teams - passing info along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 Memo taboo - communicating effectively 2 teams - best time wins - statements on paper - explain them without using the words  - Have groups first write down most common ones - “Last day for equipment return is may 20”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 Write a letter – (Have you ever had a bad customer service experience!?)  Group 1 - Be</a:t>
            </a:r>
            <a:r>
              <a:rPr lang="en-US" sz="1200" kern="1200" baseline="0" dirty="0" smtClean="0">
                <a:solidFill>
                  <a:schemeClr val="tx1"/>
                </a:solidFill>
                <a:latin typeface="+mn-lt"/>
                <a:ea typeface="+mn-ea"/>
                <a:cs typeface="+mn-cs"/>
              </a:rPr>
              <a:t> the customer and write a paragraph – Group 2 write a response!</a:t>
            </a: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 Role playing  - angry customer / confused customer / - using the skills that are learned - 2 people plus an observer who can stop the role playing and interject  - yell freeze!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101</a:t>
            </a:fld>
            <a:endParaRPr lang="en-US"/>
          </a:p>
        </p:txBody>
      </p:sp>
    </p:spTree>
    <p:extLst>
      <p:ext uri="{BB962C8B-B14F-4D97-AF65-F5344CB8AC3E}">
        <p14:creationId xmlns:p14="http://schemas.microsoft.com/office/powerpoint/2010/main" val="1264450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10</a:t>
            </a:fld>
            <a:endParaRPr lang="en-US"/>
          </a:p>
        </p:txBody>
      </p:sp>
    </p:spTree>
    <p:extLst>
      <p:ext uri="{BB962C8B-B14F-4D97-AF65-F5344CB8AC3E}">
        <p14:creationId xmlns:p14="http://schemas.microsoft.com/office/powerpoint/2010/main" val="1042461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example of </a:t>
            </a:r>
            <a:r>
              <a:rPr lang="en-US" dirty="0" err="1" smtClean="0"/>
              <a:t>Anassa</a:t>
            </a:r>
            <a:r>
              <a:rPr lang="en-US" dirty="0" smtClean="0"/>
              <a:t> hotel – from the door to the beach! </a:t>
            </a:r>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11</a:t>
            </a:fld>
            <a:endParaRPr lang="en-US"/>
          </a:p>
        </p:txBody>
      </p:sp>
    </p:spTree>
    <p:extLst>
      <p:ext uri="{BB962C8B-B14F-4D97-AF65-F5344CB8AC3E}">
        <p14:creationId xmlns:p14="http://schemas.microsoft.com/office/powerpoint/2010/main" val="4073058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example of </a:t>
            </a:r>
            <a:r>
              <a:rPr lang="en-US" dirty="0" err="1" smtClean="0"/>
              <a:t>Anassa</a:t>
            </a:r>
            <a:r>
              <a:rPr lang="en-US" dirty="0" smtClean="0"/>
              <a:t> hotel – from the door to the beach! </a:t>
            </a:r>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12</a:t>
            </a:fld>
            <a:endParaRPr lang="en-US"/>
          </a:p>
        </p:txBody>
      </p:sp>
    </p:spTree>
    <p:extLst>
      <p:ext uri="{BB962C8B-B14F-4D97-AF65-F5344CB8AC3E}">
        <p14:creationId xmlns:p14="http://schemas.microsoft.com/office/powerpoint/2010/main" val="3192167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example of </a:t>
            </a:r>
            <a:r>
              <a:rPr lang="en-US" dirty="0" err="1" smtClean="0"/>
              <a:t>Anassa</a:t>
            </a:r>
            <a:r>
              <a:rPr lang="en-US" dirty="0" smtClean="0"/>
              <a:t> hotel – from the door to the beach! </a:t>
            </a:r>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13</a:t>
            </a:fld>
            <a:endParaRPr lang="en-US"/>
          </a:p>
        </p:txBody>
      </p:sp>
    </p:spTree>
    <p:extLst>
      <p:ext uri="{BB962C8B-B14F-4D97-AF65-F5344CB8AC3E}">
        <p14:creationId xmlns:p14="http://schemas.microsoft.com/office/powerpoint/2010/main" val="2260572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14</a:t>
            </a:fld>
            <a:endParaRPr lang="en-US"/>
          </a:p>
        </p:txBody>
      </p:sp>
    </p:spTree>
    <p:extLst>
      <p:ext uri="{BB962C8B-B14F-4D97-AF65-F5344CB8AC3E}">
        <p14:creationId xmlns:p14="http://schemas.microsoft.com/office/powerpoint/2010/main" val="1737223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example of </a:t>
            </a:r>
            <a:r>
              <a:rPr lang="en-US" dirty="0" err="1" smtClean="0"/>
              <a:t>Anassa</a:t>
            </a:r>
            <a:r>
              <a:rPr lang="en-US" dirty="0" smtClean="0"/>
              <a:t> hotel </a:t>
            </a:r>
          </a:p>
          <a:p>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15</a:t>
            </a:fld>
            <a:endParaRPr lang="en-US"/>
          </a:p>
        </p:txBody>
      </p:sp>
    </p:spTree>
    <p:extLst>
      <p:ext uri="{BB962C8B-B14F-4D97-AF65-F5344CB8AC3E}">
        <p14:creationId xmlns:p14="http://schemas.microsoft.com/office/powerpoint/2010/main" val="3728784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Did you write it down? Now tell your new friend sitting next to you – exchange these three ideas. Lets hear some examples!</a:t>
            </a:r>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98</a:t>
            </a:fld>
            <a:endParaRPr lang="en-US"/>
          </a:p>
        </p:txBody>
      </p:sp>
    </p:spTree>
    <p:extLst>
      <p:ext uri="{BB962C8B-B14F-4D97-AF65-F5344CB8AC3E}">
        <p14:creationId xmlns:p14="http://schemas.microsoft.com/office/powerpoint/2010/main" val="3153974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Did you write it down? Now tell your new friend sitting next to you – exchange these three ideas. Lets hear some examples!</a:t>
            </a:r>
            <a:endParaRPr lang="en-US" dirty="0"/>
          </a:p>
        </p:txBody>
      </p:sp>
      <p:sp>
        <p:nvSpPr>
          <p:cNvPr id="4" name="Slide Number Placeholder 3"/>
          <p:cNvSpPr>
            <a:spLocks noGrp="1"/>
          </p:cNvSpPr>
          <p:nvPr>
            <p:ph type="sldNum" sz="quarter" idx="10"/>
          </p:nvPr>
        </p:nvSpPr>
        <p:spPr/>
        <p:txBody>
          <a:bodyPr/>
          <a:lstStyle/>
          <a:p>
            <a:fld id="{9F7692A0-6F5E-4183-ADEA-B3AA8AF02186}" type="slidenum">
              <a:rPr lang="en-US" smtClean="0"/>
              <a:pPr/>
              <a:t>99</a:t>
            </a:fld>
            <a:endParaRPr lang="en-US"/>
          </a:p>
        </p:txBody>
      </p:sp>
    </p:spTree>
    <p:extLst>
      <p:ext uri="{BB962C8B-B14F-4D97-AF65-F5344CB8AC3E}">
        <p14:creationId xmlns:p14="http://schemas.microsoft.com/office/powerpoint/2010/main" val="3924995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567D57E-41FF-4D1D-8688-35DBFF054ADD}" type="datetimeFigureOut">
              <a:rPr lang="en-US" smtClean="0"/>
              <a:pPr/>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7D57E-41FF-4D1D-8688-35DBFF054ADD}" type="datetimeFigureOut">
              <a:rPr lang="en-US" smtClean="0"/>
              <a:pPr/>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7D57E-41FF-4D1D-8688-35DBFF054ADD}" type="datetimeFigureOut">
              <a:rPr lang="en-US" smtClean="0"/>
              <a:pPr/>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7D57E-41FF-4D1D-8688-35DBFF054ADD}" type="datetimeFigureOut">
              <a:rPr lang="en-US" smtClean="0"/>
              <a:pPr/>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67D57E-41FF-4D1D-8688-35DBFF054ADD}" type="datetimeFigureOut">
              <a:rPr lang="en-US" smtClean="0"/>
              <a:pPr/>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67D57E-41FF-4D1D-8688-35DBFF054ADD}" type="datetimeFigureOut">
              <a:rPr lang="en-US" smtClean="0"/>
              <a:pPr/>
              <a:t>9/4/2024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567D57E-41FF-4D1D-8688-35DBFF054ADD}" type="datetimeFigureOut">
              <a:rPr lang="en-US" smtClean="0"/>
              <a:pPr/>
              <a:t>9/4/2024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67D57E-41FF-4D1D-8688-35DBFF054ADD}" type="datetimeFigureOut">
              <a:rPr lang="en-US" smtClean="0"/>
              <a:pPr/>
              <a:t>9/4/2024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67D57E-41FF-4D1D-8688-35DBFF054ADD}" type="datetimeFigureOut">
              <a:rPr lang="en-US" smtClean="0"/>
              <a:pPr/>
              <a:t>9/4/2024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67D57E-41FF-4D1D-8688-35DBFF054ADD}" type="datetimeFigureOut">
              <a:rPr lang="en-US" smtClean="0"/>
              <a:pPr/>
              <a:t>9/4/2024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67D57E-41FF-4D1D-8688-35DBFF054ADD}" type="datetimeFigureOut">
              <a:rPr lang="en-US" smtClean="0"/>
              <a:pPr/>
              <a:t>9/4/2024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CB261B-2BEE-4FF7-AA29-088407A773F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567D57E-41FF-4D1D-8688-35DBFF054ADD}" type="datetimeFigureOut">
              <a:rPr lang="en-US" smtClean="0"/>
              <a:pPr/>
              <a:t>9/4/2024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CB261B-2BEE-4FF7-AA29-088407A773F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567D57E-41FF-4D1D-8688-35DBFF054ADD}" type="datetimeFigureOut">
              <a:rPr lang="en-US">
                <a:solidFill>
                  <a:prstClr val="black">
                    <a:tint val="75000"/>
                  </a:prstClr>
                </a:solidFill>
              </a:rPr>
              <a:pPr/>
              <a:t>9/4/2024</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5CB261B-2BEE-4FF7-AA29-088407A773FD}" type="slidenum">
              <a:rPr lang="en-US">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6.png"/></Relationships>
</file>

<file path=ppt/slides/_rels/slide10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8.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RyrjeDWQ0Vw" TargetMode="External"/><Relationship Id="rId2" Type="http://schemas.openxmlformats.org/officeDocument/2006/relationships/slideLayout" Target="../slideLayouts/slideLayout2.xml"/><Relationship Id="rId1" Type="http://schemas.openxmlformats.org/officeDocument/2006/relationships/video" Target="https://www.youtube.com/embed/RyrjeDWQ0Vw?si=IO6lx9z3HfU4xSY3"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2xqkpP59UgM" TargetMode="External"/><Relationship Id="rId2" Type="http://schemas.openxmlformats.org/officeDocument/2006/relationships/slideLayout" Target="../slideLayouts/slideLayout2.xml"/><Relationship Id="rId1" Type="http://schemas.openxmlformats.org/officeDocument/2006/relationships/video" Target="https://www.youtube.com/embed/2xqkpP59UgM?si=qJQpWscV1WOthshh"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MZveeZV_iGo" TargetMode="External"/><Relationship Id="rId2" Type="http://schemas.openxmlformats.org/officeDocument/2006/relationships/slideLayout" Target="../slideLayouts/slideLayout2.xml"/><Relationship Id="rId1" Type="http://schemas.openxmlformats.org/officeDocument/2006/relationships/video" Target="https://www.youtube.com/embed/MZveeZV_iGo?si=lpJQ7f_Ru9s7VmA6"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BsVq5R_F6RA" TargetMode="External"/><Relationship Id="rId2" Type="http://schemas.openxmlformats.org/officeDocument/2006/relationships/slideLayout" Target="../slideLayouts/slideLayout2.xml"/><Relationship Id="rId1" Type="http://schemas.openxmlformats.org/officeDocument/2006/relationships/video" Target="https://www.youtube.com/embed/BsVq5R_F6RA?si=-WmUtTzv12DQjzzX"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ACKbkmO9rLg" TargetMode="External"/><Relationship Id="rId2" Type="http://schemas.openxmlformats.org/officeDocument/2006/relationships/slideLayout" Target="../slideLayouts/slideLayout2.xml"/><Relationship Id="rId1" Type="http://schemas.openxmlformats.org/officeDocument/2006/relationships/video" Target="https://www.youtube.com/embed/ACKbkmO9rLg?si=fcQ5s2fpmOxZWeKf"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1.png"/></Relationships>
</file>

<file path=ppt/slides/_rels/slide9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gif"/><Relationship Id="rId1" Type="http://schemas.openxmlformats.org/officeDocument/2006/relationships/slideLayout" Target="../slideLayouts/slideLayout2.xml"/><Relationship Id="rId5" Type="http://schemas.openxmlformats.org/officeDocument/2006/relationships/image" Target="../media/image75.jpeg"/><Relationship Id="rId4" Type="http://schemas.openxmlformats.org/officeDocument/2006/relationships/image" Target="../media/image74.png"/></Relationships>
</file>

<file path=ppt/slides/_rels/slide9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7.gif"/></Relationships>
</file>

<file path=ppt/slides/_rels/slide9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E6988">
            <a:alpha val="35000"/>
          </a:srgbClr>
        </a:solidFill>
        <a:effectLst/>
      </p:bgPr>
    </p:bg>
    <p:spTree>
      <p:nvGrpSpPr>
        <p:cNvPr id="1" name=""/>
        <p:cNvGrpSpPr/>
        <p:nvPr/>
      </p:nvGrpSpPr>
      <p:grpSpPr>
        <a:xfrm>
          <a:off x="0" y="0"/>
          <a:ext cx="0" cy="0"/>
          <a:chOff x="0" y="0"/>
          <a:chExt cx="0" cy="0"/>
        </a:xfrm>
      </p:grpSpPr>
      <p:pic>
        <p:nvPicPr>
          <p:cNvPr id="4100" name="Picture 4" descr="http://customercarenews.com/wp-content/uploads/2015/02/photodune-3691865-customer-service-xs.jpg"/>
          <p:cNvPicPr>
            <a:picLocks noChangeAspect="1" noChangeArrowheads="1"/>
          </p:cNvPicPr>
          <p:nvPr/>
        </p:nvPicPr>
        <p:blipFill>
          <a:blip r:embed="rId2" cstate="print"/>
          <a:srcRect/>
          <a:stretch>
            <a:fillRect/>
          </a:stretch>
        </p:blipFill>
        <p:spPr bwMode="auto">
          <a:xfrm>
            <a:off x="1600200" y="285750"/>
            <a:ext cx="5676900" cy="2393157"/>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1474077" y="3143250"/>
            <a:ext cx="5920210" cy="2123658"/>
          </a:xfrm>
          <a:prstGeom prst="rect">
            <a:avLst/>
          </a:prstGeom>
          <a:noFill/>
        </p:spPr>
        <p:txBody>
          <a:bodyPr wrap="none" lIns="91440" tIns="45720" rIns="91440" bIns="45720">
            <a:spAutoFit/>
          </a:bodyPr>
          <a:lstStyle/>
          <a:p>
            <a:pPr algn="ctr"/>
            <a:r>
              <a:rPr lang="en-US" sz="6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latin typeface="Eras Bold ITC" pitchFamily="34" charset="0"/>
              </a:rPr>
              <a:t>MEDIAZONE </a:t>
            </a:r>
          </a:p>
          <a:p>
            <a:pPr algn="ctr"/>
            <a:r>
              <a:rPr lang="en-US" sz="6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latin typeface="Eras Bold ITC" pitchFamily="34" charset="0"/>
              </a:rPr>
              <a:t>TRAINING</a:t>
            </a:r>
            <a:endParaRPr lang="en-US" sz="6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latin typeface="Eras Bold ITC"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2257" y="895350"/>
            <a:ext cx="9304727" cy="1754326"/>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What percentage do words play</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in communication</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8" name="Picture 7"/>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pic>
        <p:nvPicPr>
          <p:cNvPr id="1026" name="Picture 2" descr="Image result for gif question mark"/>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626997"/>
            <a:ext cx="1436637"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53025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3250" name="Picture 2" descr="http://marylyonfoundation.files.wordpress.com/2013/12/thank-you6.jpg"/>
          <p:cNvPicPr>
            <a:picLocks noChangeAspect="1" noChangeArrowheads="1"/>
          </p:cNvPicPr>
          <p:nvPr/>
        </p:nvPicPr>
        <p:blipFill>
          <a:blip r:embed="rId2" cstate="print"/>
          <a:srcRect/>
          <a:stretch>
            <a:fillRect/>
          </a:stretch>
        </p:blipFill>
        <p:spPr bwMode="auto">
          <a:xfrm rot="21284399">
            <a:off x="1583522" y="879680"/>
            <a:ext cx="6457323" cy="325755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 name="Picture 2"/>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Rectangle 2"/>
          <p:cNvSpPr/>
          <p:nvPr/>
        </p:nvSpPr>
        <p:spPr>
          <a:xfrm>
            <a:off x="228600" y="0"/>
            <a:ext cx="7467600" cy="1323439"/>
          </a:xfrm>
          <a:prstGeom prst="rect">
            <a:avLst/>
          </a:prstGeom>
        </p:spPr>
        <p:txBody>
          <a:bodyPr wrap="square">
            <a:spAutoFit/>
          </a:bodyPr>
          <a:lstStyle/>
          <a:p>
            <a:r>
              <a:rPr lang="en-US"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WORKSHOP! </a:t>
            </a:r>
            <a:endParaRPr lang="en-US"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55298" name="Picture 2" descr="http://www.overthenation.com/photos-videos/170_1400882065-warm%20sunset%20backflip%20love.jpg"/>
          <p:cNvPicPr>
            <a:picLocks noChangeAspect="1" noChangeArrowheads="1"/>
          </p:cNvPicPr>
          <p:nvPr/>
        </p:nvPicPr>
        <p:blipFill>
          <a:blip r:embed="rId3" cstate="print"/>
          <a:srcRect/>
          <a:stretch>
            <a:fillRect/>
          </a:stretch>
        </p:blipFill>
        <p:spPr bwMode="auto">
          <a:xfrm>
            <a:off x="2057400" y="1323439"/>
            <a:ext cx="4800599" cy="360044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8254" y="197475"/>
            <a:ext cx="2932107" cy="633750"/>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3767933" y="2110085"/>
            <a:ext cx="1608134"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POLL</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2" descr="https://sites.google.com/site/jcucareers/_/rsrc/1468890301769/home/career-preparation/effective-workplace-communication/mehra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123950"/>
            <a:ext cx="6784381" cy="38862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15893" y="197475"/>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00955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0" name="Picture 2" descr="Image result for gif customer servic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14400" y="971550"/>
            <a:ext cx="6743363"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1345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70" name="Picture 2" descr="https://blog.dlvrit.com/wp-content/uploads/Is-the-customer-always-right.png"/>
          <p:cNvPicPr>
            <a:picLocks noChangeAspect="1" noChangeArrowheads="1"/>
          </p:cNvPicPr>
          <p:nvPr/>
        </p:nvPicPr>
        <p:blipFill rotWithShape="1">
          <a:blip r:embed="rId3">
            <a:extLst>
              <a:ext uri="{28A0092B-C50C-407E-A947-70E740481C1C}">
                <a14:useLocalDpi xmlns:a14="http://schemas.microsoft.com/office/drawing/2010/main" val="0"/>
              </a:ext>
            </a:extLst>
          </a:blip>
          <a:srcRect l="2431" t="3473" r="2759" b="20125"/>
          <a:stretch/>
        </p:blipFill>
        <p:spPr bwMode="auto">
          <a:xfrm>
            <a:off x="1143000" y="590550"/>
            <a:ext cx="6889173" cy="3886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81704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leezarobertson.com/wp-content/uploads/2014/03/Man-With-Question-01.png"/>
          <p:cNvPicPr>
            <a:picLocks noChangeAspect="1" noChangeArrowheads="1"/>
          </p:cNvPicPr>
          <p:nvPr/>
        </p:nvPicPr>
        <p:blipFill>
          <a:blip r:embed="rId3" cstate="print"/>
          <a:srcRect/>
          <a:stretch>
            <a:fillRect/>
          </a:stretch>
        </p:blipFill>
        <p:spPr bwMode="auto">
          <a:xfrm>
            <a:off x="1371600" y="285750"/>
            <a:ext cx="6553200" cy="49149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2" name="Picture 4" descr="https://s-media-cache-ak0.pinimg.com/736x/18/24/5d/18245d46f4891cdee680e3eafb88ddea.jpg"/>
          <p:cNvPicPr>
            <a:picLocks noChangeAspect="1" noChangeArrowheads="1"/>
          </p:cNvPicPr>
          <p:nvPr/>
        </p:nvPicPr>
        <p:blipFill rotWithShape="1">
          <a:blip r:embed="rId2">
            <a:extLst>
              <a:ext uri="{28A0092B-C50C-407E-A947-70E740481C1C}">
                <a14:useLocalDpi xmlns:a14="http://schemas.microsoft.com/office/drawing/2010/main" val="0"/>
              </a:ext>
            </a:extLst>
          </a:blip>
          <a:srcRect b="4390"/>
          <a:stretch/>
        </p:blipFill>
        <p:spPr bwMode="auto">
          <a:xfrm>
            <a:off x="1066800" y="666750"/>
            <a:ext cx="7086600" cy="37743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0" name="Picture 2" descr="http://image.slidesharecdn.com/topic9handlingdifficultguests-140120212938-phpapp02/95/topic-9-handling-difficult-guests-2-638.jpg?cb=13902535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38150"/>
            <a:ext cx="5785155" cy="4343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699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cstate="print"/>
          <a:srcRect l="1667" t="8440" r="1667" b="15596"/>
          <a:stretch>
            <a:fillRect/>
          </a:stretch>
        </p:blipFill>
        <p:spPr bwMode="auto">
          <a:xfrm>
            <a:off x="152400" y="285750"/>
            <a:ext cx="8839200" cy="514350"/>
          </a:xfrm>
          <a:prstGeom prst="rect">
            <a:avLst/>
          </a:prstGeom>
          <a:ln>
            <a:noFill/>
          </a:ln>
          <a:effectLst>
            <a:outerShdw blurRad="292100" dist="139700" dir="2700000" algn="tl" rotWithShape="0">
              <a:srgbClr val="333333">
                <a:alpha val="65000"/>
              </a:srgbClr>
            </a:outerShdw>
          </a:effectLst>
        </p:spPr>
      </p:pic>
      <p:pic>
        <p:nvPicPr>
          <p:cNvPr id="5" name="Picture 2" descr="http://cdn.etherspeak.com/wp-content/uploads/2014/04/customer-service-smile.png"/>
          <p:cNvPicPr>
            <a:picLocks noChangeAspect="1" noChangeArrowheads="1"/>
          </p:cNvPicPr>
          <p:nvPr/>
        </p:nvPicPr>
        <p:blipFill>
          <a:blip r:embed="rId3" cstate="print"/>
          <a:srcRect/>
          <a:stretch>
            <a:fillRect/>
          </a:stretch>
        </p:blipFill>
        <p:spPr bwMode="auto">
          <a:xfrm>
            <a:off x="-2968" y="342900"/>
            <a:ext cx="9146968" cy="4514850"/>
          </a:xfrm>
          <a:prstGeom prst="rect">
            <a:avLst/>
          </a:prstGeom>
          <a:noFill/>
        </p:spPr>
      </p:pic>
    </p:spTree>
    <p:extLst>
      <p:ext uri="{BB962C8B-B14F-4D97-AF65-F5344CB8AC3E}">
        <p14:creationId xmlns:p14="http://schemas.microsoft.com/office/powerpoint/2010/main" val="18570225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4" name="Rectangle 3"/>
          <p:cNvSpPr/>
          <p:nvPr/>
        </p:nvSpPr>
        <p:spPr>
          <a:xfrm>
            <a:off x="0" y="1771651"/>
            <a:ext cx="4191000" cy="2585323"/>
          </a:xfrm>
          <a:prstGeom prst="rect">
            <a:avLst/>
          </a:prstGeom>
        </p:spPr>
        <p:txBody>
          <a:bodyPr wrap="square">
            <a:spAutoFit/>
          </a:bodyPr>
          <a:lstStyle/>
          <a:p>
            <a:pPr>
              <a:buFont typeface="Arial" pitchFamily="34" charset="0"/>
              <a:buChar char="•"/>
            </a:pPr>
            <a:r>
              <a:rPr 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38100" dist="38100" dir="2700000" algn="tl">
                    <a:srgbClr val="000000">
                      <a:alpha val="43137"/>
                    </a:srgbClr>
                  </a:outerShdw>
                </a:effectLst>
              </a:rPr>
              <a:t>START </a:t>
            </a:r>
          </a:p>
          <a:p>
            <a:pPr>
              <a:buFont typeface="Arial" pitchFamily="34" charset="0"/>
              <a:buChar char="•"/>
            </a:pPr>
            <a:r>
              <a:rPr 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38100" dist="38100" dir="2700000" algn="tl">
                    <a:srgbClr val="000000">
                      <a:alpha val="43137"/>
                    </a:srgbClr>
                  </a:outerShdw>
                </a:effectLst>
              </a:rPr>
              <a:t>STOP </a:t>
            </a:r>
          </a:p>
          <a:p>
            <a:pPr>
              <a:buFont typeface="Arial" pitchFamily="34" charset="0"/>
              <a:buChar char="•"/>
            </a:pPr>
            <a:r>
              <a:rPr 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38100" dist="38100" dir="2700000" algn="tl">
                    <a:srgbClr val="000000">
                      <a:alpha val="43137"/>
                    </a:srgbClr>
                  </a:outerShdw>
                </a:effectLst>
              </a:rPr>
              <a:t>CONTINUE</a:t>
            </a:r>
          </a:p>
        </p:txBody>
      </p:sp>
      <p:pic>
        <p:nvPicPr>
          <p:cNvPr id="29698" name="Picture 2" descr="http://dulebohn.com/wp-content/uploads/2014/02/commit.jpg"/>
          <p:cNvPicPr>
            <a:picLocks noChangeAspect="1" noChangeArrowheads="1"/>
          </p:cNvPicPr>
          <p:nvPr/>
        </p:nvPicPr>
        <p:blipFill>
          <a:blip r:embed="rId2" cstate="print"/>
          <a:srcRect/>
          <a:stretch>
            <a:fillRect/>
          </a:stretch>
        </p:blipFill>
        <p:spPr bwMode="auto">
          <a:xfrm>
            <a:off x="3810000" y="1885950"/>
            <a:ext cx="5067300" cy="304038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0" y="0"/>
            <a:ext cx="9144000" cy="1754326"/>
          </a:xfrm>
          <a:prstGeom prst="rect">
            <a:avLst/>
          </a:prstGeom>
        </p:spPr>
        <p:txBody>
          <a:bodyPr wrap="square">
            <a:spAutoFit/>
          </a:bodyPr>
          <a:lstStyle/>
          <a:p>
            <a:r>
              <a:rPr lang="en-US" sz="36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38100" dist="38100" dir="2700000" algn="tl">
                    <a:srgbClr val="000000">
                      <a:alpha val="43137"/>
                    </a:srgbClr>
                  </a:outerShdw>
                </a:effectLst>
              </a:rPr>
              <a:t>1 item from each category – by the end of this presentation!</a:t>
            </a:r>
          </a:p>
          <a:p>
            <a:r>
              <a:rPr lang="en-US" sz="36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38100" dist="38100" dir="2700000" algn="tl">
                    <a:srgbClr val="000000">
                      <a:alpha val="43137"/>
                    </a:srgbClr>
                  </a:outerShdw>
                </a:effectLst>
              </a:rPr>
              <a:t>Something you are going to…</a:t>
            </a:r>
            <a:endParaRPr 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28447" y="277232"/>
            <a:ext cx="4915706" cy="1315745"/>
          </a:xfrm>
          <a:prstGeom prst="rect">
            <a:avLst/>
          </a:prstGeom>
          <a:noFill/>
        </p:spPr>
        <p:txBody>
          <a:bodyPr wrap="none" lIns="68580" tIns="34290" rIns="68580" bIns="34290">
            <a:spAutoFit/>
          </a:bodyPr>
          <a:lstStyle/>
          <a:p>
            <a:pPr algn="ctr"/>
            <a:r>
              <a:rPr lang="en-US"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CUSTOMER SERVICE!! </a:t>
            </a:r>
          </a:p>
          <a:p>
            <a:pPr algn="ctr"/>
            <a:r>
              <a:rPr lang="en-GB"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Did you know</a:t>
            </a:r>
            <a:r>
              <a:rPr lang="en-CY"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endParaRPr lang="en-US"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 name="Rectangle 1"/>
          <p:cNvSpPr/>
          <p:nvPr/>
        </p:nvSpPr>
        <p:spPr>
          <a:xfrm>
            <a:off x="1422400" y="1935797"/>
            <a:ext cx="7696200" cy="369332"/>
          </a:xfrm>
          <a:prstGeom prst="rect">
            <a:avLst/>
          </a:prstGeom>
        </p:spPr>
        <p:txBody>
          <a:bodyPr wrap="square">
            <a:spAutoFit/>
          </a:bodyPr>
          <a:lstStyle/>
          <a:p>
            <a:pPr fontAlgn="base"/>
            <a:r>
              <a:rPr lang="en-US" b="1" dirty="0">
                <a:solidFill>
                  <a:srgbClr val="213343"/>
                </a:solidFill>
                <a:latin typeface="Lexend Deca"/>
              </a:rPr>
              <a:t>Happy customer service </a:t>
            </a:r>
            <a:r>
              <a:rPr lang="en-US" b="1" dirty="0" smtClean="0">
                <a:solidFill>
                  <a:srgbClr val="213343"/>
                </a:solidFill>
                <a:latin typeface="Lexend Deca"/>
              </a:rPr>
              <a:t>staff </a:t>
            </a:r>
            <a:r>
              <a:rPr lang="en-US" b="1" dirty="0">
                <a:solidFill>
                  <a:srgbClr val="213343"/>
                </a:solidFill>
                <a:latin typeface="Lexend Deca"/>
              </a:rPr>
              <a:t>will create happy customers.</a:t>
            </a:r>
            <a:endParaRPr lang="en-US" b="1" i="0" dirty="0">
              <a:solidFill>
                <a:srgbClr val="213343"/>
              </a:solidFill>
              <a:effectLst/>
              <a:latin typeface="Lexend Deca"/>
            </a:endParaRPr>
          </a:p>
        </p:txBody>
      </p:sp>
      <p:pic>
        <p:nvPicPr>
          <p:cNvPr id="1026" name="Picture 2" descr="Watch Happy! | Netflix"/>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2647950"/>
            <a:ext cx="4800600" cy="2040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991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6" name="Picture 6" descr="https://hikaru011.files.wordpress.com/2008/09/chapter2.jp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400" y="895350"/>
            <a:ext cx="2926147" cy="3177383"/>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http://cdn.hloom.com/images/pp/csresume/customer-service-resu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2903" y="526486"/>
            <a:ext cx="5940425" cy="3915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1582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descr="http://hijablicious.com/wp-content/themes/Impulse/images/play_me.png">
            <a:hlinkClick r:id="rId3"/>
          </p:cNvPr>
          <p:cNvPicPr>
            <a:picLocks noChangeAspect="1" noChangeArrowheads="1"/>
          </p:cNvPicPr>
          <p:nvPr/>
        </p:nvPicPr>
        <p:blipFill>
          <a:blip r:embed="rId4" cstate="print"/>
          <a:srcRect/>
          <a:stretch>
            <a:fillRect/>
          </a:stretch>
        </p:blipFill>
        <p:spPr bwMode="auto">
          <a:xfrm>
            <a:off x="8001000" y="904875"/>
            <a:ext cx="942256" cy="420412"/>
          </a:xfrm>
          <a:prstGeom prst="rect">
            <a:avLst/>
          </a:prstGeom>
          <a:noFill/>
        </p:spPr>
      </p:pic>
      <p:sp>
        <p:nvSpPr>
          <p:cNvPr id="6" name="Rectangle 5"/>
          <p:cNvSpPr/>
          <p:nvPr/>
        </p:nvSpPr>
        <p:spPr>
          <a:xfrm>
            <a:off x="-1371600" y="0"/>
            <a:ext cx="11734800" cy="707886"/>
          </a:xfrm>
          <a:prstGeom prst="rect">
            <a:avLst/>
          </a:prstGeom>
          <a:noFill/>
        </p:spPr>
        <p:txBody>
          <a:bodyPr wrap="square" lIns="91440" tIns="45720" rIns="91440" bIns="45720">
            <a:spAutoFit/>
          </a:bodyPr>
          <a:lstStyle/>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What does a customer really want!?!</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2" name="RyrjeDWQ0Vw"/>
          <p:cNvPicPr>
            <a:picLocks noRot="1" noChangeAspect="1"/>
          </p:cNvPicPr>
          <p:nvPr>
            <a:videoFile r:link="rId1"/>
          </p:nvPr>
        </p:nvPicPr>
        <p:blipFill>
          <a:blip r:embed="rId5"/>
          <a:stretch>
            <a:fillRect/>
          </a:stretch>
        </p:blipFill>
        <p:spPr>
          <a:xfrm>
            <a:off x="381000" y="707886"/>
            <a:ext cx="7885536" cy="443561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tangle 6"/>
          <p:cNvSpPr/>
          <p:nvPr/>
        </p:nvSpPr>
        <p:spPr>
          <a:xfrm>
            <a:off x="0" y="895350"/>
            <a:ext cx="5791200" cy="4154984"/>
          </a:xfrm>
          <a:prstGeom prst="rect">
            <a:avLst/>
          </a:prstGeom>
        </p:spPr>
        <p:txBody>
          <a:bodyPr wrap="square">
            <a:spAutoFit/>
          </a:bodyPr>
          <a:lstStyle/>
          <a:p>
            <a:pPr marL="457200" indent="-457200">
              <a:buAutoNum type="arabicPeriod"/>
            </a:pPr>
            <a:r>
              <a:rPr lang="fi-FI"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Listen</a:t>
            </a:r>
            <a:r>
              <a:rPr lang="fi-FI"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listen and listen </a:t>
            </a:r>
            <a:endParaRPr lang="fi-FI"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457200" indent="-457200">
              <a:buAutoNum type="arabicPeriod"/>
            </a:pPr>
            <a:endParaRPr lang="fi-FI"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Keeping eye contact means you are listening. Standing up and greeting someone, means you are paying attention to them and listening. Staying focused and reacting to them means you are listening. Of course the opposite means you are not.. </a:t>
            </a:r>
          </a:p>
          <a:p>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Pay attention to how you listen. Hearing someone and listening are two different things entirely, can you tell the difference? </a:t>
            </a:r>
          </a:p>
        </p:txBody>
      </p:sp>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1026" name="Picture 2" descr="http://sharondrewmorgen.com/wp-content/uploads/2009/08/listening.jpg"/>
          <p:cNvPicPr>
            <a:picLocks noChangeAspect="1" noChangeArrowheads="1"/>
          </p:cNvPicPr>
          <p:nvPr/>
        </p:nvPicPr>
        <p:blipFill>
          <a:blip r:embed="rId3" cstate="print"/>
          <a:srcRect/>
          <a:stretch>
            <a:fillRect/>
          </a:stretch>
        </p:blipFill>
        <p:spPr bwMode="auto">
          <a:xfrm>
            <a:off x="5638800" y="1885950"/>
            <a:ext cx="3408544" cy="2362200"/>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8" name="Rectangle 7"/>
          <p:cNvSpPr/>
          <p:nvPr/>
        </p:nvSpPr>
        <p:spPr>
          <a:xfrm>
            <a:off x="0" y="742950"/>
            <a:ext cx="7467600" cy="4524315"/>
          </a:xfrm>
          <a:prstGeom prst="rect">
            <a:avLst/>
          </a:prstGeom>
        </p:spPr>
        <p:txBody>
          <a:bodyPr wrap="square">
            <a:spAutoFit/>
          </a:bodyPr>
          <a:lstStyle/>
          <a:p>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2. Double Up: Be Fast AND Accurate </a:t>
            </a:r>
            <a:endPar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Where is your energy? </a:t>
            </a: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It's </a:t>
            </a: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great to respond quickly to customer issues, of course, but Fast AND Accurate is really the unbeatable combination. </a:t>
            </a: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There's </a:t>
            </a: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nothing like talking to a support person who really listens on all cylinders, diagnoses your issue with probing questions, and then takes care of it definitely or escalates the issue to others who can do so. Customers gain confidence from these behaviors, and confidence means a higher likelihood of an ongoing relationship with your brand. </a:t>
            </a:r>
          </a:p>
        </p:txBody>
      </p:sp>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25602" name="Picture 2" descr="https://upload.wikimedia.org/wikipedia/commons/2/2d/Lightning_in_Zdolbuniv.jpg"/>
          <p:cNvPicPr>
            <a:picLocks noChangeAspect="1" noChangeArrowheads="1"/>
          </p:cNvPicPr>
          <p:nvPr/>
        </p:nvPicPr>
        <p:blipFill>
          <a:blip r:embed="rId3" cstate="print"/>
          <a:srcRect/>
          <a:stretch>
            <a:fillRect/>
          </a:stretch>
        </p:blipFill>
        <p:spPr bwMode="auto">
          <a:xfrm>
            <a:off x="7391335" y="2038350"/>
            <a:ext cx="1676465" cy="2515237"/>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p:cNvSpPr/>
          <p:nvPr/>
        </p:nvSpPr>
        <p:spPr>
          <a:xfrm>
            <a:off x="0" y="971550"/>
            <a:ext cx="6248400" cy="4247317"/>
          </a:xfrm>
          <a:prstGeom prst="rect">
            <a:avLst/>
          </a:prstGeom>
        </p:spPr>
        <p:txBody>
          <a:bodyPr wrap="square">
            <a:spAutoFit/>
          </a:bodyPr>
          <a:lstStyle/>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Following Up: Make It Second Nature and Systematic! </a:t>
            </a:r>
            <a:endPar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Good manners and follow-through are crucial in customer service as in any other aspect of everyday life. In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today's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customer model, service is another opportunity to build on the relationship.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Don't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leave it to your memory if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there's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reason to follow up with a customer—(just like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responding to an inviting SMS, or  thanking a relative over the phone for sending you money… ).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Use your tools and organizational talents to ensure that follow-up issues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don't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fall through the cracks. Make them </a:t>
            </a:r>
            <a:r>
              <a:rPr 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systematic, build them in and make them automatic). In the old days, it was </a:t>
            </a:r>
            <a:r>
              <a:rPr lang="en-US"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paper - where </a:t>
            </a:r>
            <a:r>
              <a:rPr 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you inserted a reminder to yourself by sticking a note on the future </a:t>
            </a:r>
            <a:r>
              <a:rPr lang="en-US"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date of a calendar. Today's </a:t>
            </a:r>
            <a:r>
              <a:rPr 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Log &amp; online tools make it easier to systematize follow ups. </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24580" name="Picture 4" descr="http://imgc-cn.artprintimages.com/images/P-473-488-90/59/5999/3TPQG00Z/posters/mick-stevens-follow-up-new-yorker-cartoon.jpg"/>
          <p:cNvPicPr>
            <a:picLocks noChangeAspect="1" noChangeArrowheads="1"/>
          </p:cNvPicPr>
          <p:nvPr/>
        </p:nvPicPr>
        <p:blipFill>
          <a:blip r:embed="rId3" cstate="print"/>
          <a:srcRect l="17125" r="18605" b="12474"/>
          <a:stretch>
            <a:fillRect/>
          </a:stretch>
        </p:blipFill>
        <p:spPr bwMode="auto">
          <a:xfrm>
            <a:off x="6248400" y="971550"/>
            <a:ext cx="2895600" cy="3943350"/>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Rectangle 4"/>
          <p:cNvSpPr/>
          <p:nvPr/>
        </p:nvSpPr>
        <p:spPr>
          <a:xfrm>
            <a:off x="0" y="666750"/>
            <a:ext cx="6019800" cy="4247317"/>
          </a:xfrm>
          <a:prstGeom prst="rect">
            <a:avLst/>
          </a:prstGeom>
        </p:spPr>
        <p:txBody>
          <a:bodyPr wrap="square">
            <a:spAutoFit/>
          </a:bodyPr>
          <a:lstStyle/>
          <a:p>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 Unfailingly Civil and Respectful </a:t>
            </a:r>
            <a:endPar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customer is upset, baffled, or clueless about something.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You've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heard about that same something several times that day, so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it's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old news to you. Remember, though, that for your customer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it's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first time.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It's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important issue for him. In these cases, take a breath, remain patient and pretend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it's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first time you are dealing with the issue, too. Pretend you are on the 10th take of a movie scene, and as the actor you have to keep it fresh. And, remember: </a:t>
            </a:r>
            <a:r>
              <a:rPr 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Thou </a:t>
            </a:r>
            <a:r>
              <a:rPr lang="en-US" b="1" i="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shalt</a:t>
            </a:r>
            <a:r>
              <a:rPr 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not make the customer feel stupid. </a:t>
            </a:r>
          </a:p>
          <a:p>
            <a:r>
              <a:rPr 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Content Tip: If you think it could be done better - get the information out efficiently to reduce a particular query - speak to management. </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60418" name="Picture 2" descr="http://www.braindirector.com/wp-content/uploads/2015/01/respect-in-relations.jpg"/>
          <p:cNvPicPr>
            <a:picLocks noChangeAspect="1" noChangeArrowheads="1"/>
          </p:cNvPicPr>
          <p:nvPr/>
        </p:nvPicPr>
        <p:blipFill>
          <a:blip r:embed="rId3" cstate="print"/>
          <a:srcRect/>
          <a:stretch>
            <a:fillRect/>
          </a:stretch>
        </p:blipFill>
        <p:spPr bwMode="auto">
          <a:xfrm>
            <a:off x="6162675" y="1657350"/>
            <a:ext cx="2981325" cy="2495817"/>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http://hijablicious.com/wp-content/themes/Impulse/images/play_me.png">
            <a:hlinkClick r:id="rId3"/>
          </p:cNvPr>
          <p:cNvPicPr>
            <a:picLocks noChangeAspect="1" noChangeArrowheads="1"/>
          </p:cNvPicPr>
          <p:nvPr/>
        </p:nvPicPr>
        <p:blipFill>
          <a:blip r:embed="rId4" cstate="print"/>
          <a:srcRect/>
          <a:stretch>
            <a:fillRect/>
          </a:stretch>
        </p:blipFill>
        <p:spPr bwMode="auto">
          <a:xfrm>
            <a:off x="7162800" y="106293"/>
            <a:ext cx="1024708" cy="457200"/>
          </a:xfrm>
          <a:prstGeom prst="rect">
            <a:avLst/>
          </a:prstGeom>
          <a:noFill/>
        </p:spPr>
      </p:pic>
      <p:sp>
        <p:nvSpPr>
          <p:cNvPr id="6" name="Rectangle 5"/>
          <p:cNvSpPr/>
          <p:nvPr/>
        </p:nvSpPr>
        <p:spPr>
          <a:xfrm>
            <a:off x="0" y="-19050"/>
            <a:ext cx="7392024" cy="707886"/>
          </a:xfrm>
          <a:prstGeom prst="rect">
            <a:avLst/>
          </a:prstGeom>
          <a:noFill/>
        </p:spPr>
        <p:txBody>
          <a:bodyPr wrap="none" lIns="91440" tIns="45720" rIns="91440" bIns="45720">
            <a:spAutoFit/>
          </a:bodyPr>
          <a:lstStyle/>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My favorite CS! No </a:t>
            </a: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soup for you!</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2" name="2xqkpP59UgM"/>
          <p:cNvPicPr>
            <a:picLocks noRot="1" noChangeAspect="1"/>
          </p:cNvPicPr>
          <p:nvPr>
            <a:videoFile r:link="rId1"/>
          </p:nvPr>
        </p:nvPicPr>
        <p:blipFill>
          <a:blip r:embed="rId5"/>
          <a:stretch>
            <a:fillRect/>
          </a:stretch>
        </p:blipFill>
        <p:spPr>
          <a:xfrm>
            <a:off x="609600" y="578980"/>
            <a:ext cx="8153400" cy="4586288"/>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Rectangle 2"/>
          <p:cNvSpPr/>
          <p:nvPr/>
        </p:nvSpPr>
        <p:spPr>
          <a:xfrm>
            <a:off x="76200" y="991433"/>
            <a:ext cx="9067800" cy="4247317"/>
          </a:xfrm>
          <a:prstGeom prst="rect">
            <a:avLst/>
          </a:prstGeom>
        </p:spPr>
        <p:txBody>
          <a:bodyPr wrap="square">
            <a:spAutoFit/>
          </a:bodyPr>
          <a:lstStyle/>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 Your fellow employees may not be as good as you are! </a:t>
            </a:r>
            <a:endPar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Many times employees find that the continuity of service differs throughout the day on different shifts. They can get upset at colleagues for “not pulling their weight”, or doing the best they can. The truth is that everyone has weakness in all kinds of areas and everyone differs. Explaining to management others weaknesses and overlooking your own can be harmful to the team. </a:t>
            </a:r>
            <a:endPar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Try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this instead: </a:t>
            </a:r>
            <a:endPar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Speak to your colleague and explain their mistake(s) / explain to them how they can correct them. </a:t>
            </a:r>
          </a:p>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 Help them to correct their mistakes by spending some extra time with them.</a:t>
            </a:r>
          </a:p>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 Find ways to make them understand, and always exercise patience. </a:t>
            </a:r>
          </a:p>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 As a last resort speak to management explaining your efforts to help first, and even recommending how this person can be helped further in ways outside your control  - like training etc.</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Picture 4"/>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5602" name="Picture 2" descr="http://wingwire.com/app/webroot/files/2_445_1409594415.jpg"/>
          <p:cNvPicPr>
            <a:picLocks noChangeAspect="1" noChangeArrowheads="1"/>
          </p:cNvPicPr>
          <p:nvPr/>
        </p:nvPicPr>
        <p:blipFill>
          <a:blip r:embed="rId2" cstate="print"/>
          <a:srcRect/>
          <a:stretch>
            <a:fillRect/>
          </a:stretch>
        </p:blipFill>
        <p:spPr bwMode="auto">
          <a:xfrm>
            <a:off x="762000" y="1085850"/>
            <a:ext cx="7467600" cy="3727204"/>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tangle 6"/>
          <p:cNvSpPr/>
          <p:nvPr/>
        </p:nvSpPr>
        <p:spPr>
          <a:xfrm>
            <a:off x="0" y="1047750"/>
            <a:ext cx="9144000" cy="3785652"/>
          </a:xfrm>
          <a:prstGeom prst="rect">
            <a:avLst/>
          </a:prstGeom>
        </p:spPr>
        <p:txBody>
          <a:bodyPr wrap="square">
            <a:spAutoFit/>
          </a:bodyPr>
          <a:lstStyle/>
          <a:p>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 Own Up to Mistakes with Humility </a:t>
            </a:r>
            <a:endPar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Look, it might not have been your fault. But does that matter? If the customer has suffered or is unhappy because of an error on the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departments behalf</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that's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reason to apologize—in a meaningful way. Tell them in all sincerity—as a representative of your company—that you are sorry and that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you'll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try to make sure it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doesn't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happen again. Follow up in writing (in some cases, in public).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That's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powerful symbolic gesture that you and your company hold themselves to high standards and consider themselves accountable for service and support. </a:t>
            </a:r>
          </a:p>
          <a:p>
            <a:r>
              <a:rPr lang="en-US"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Bonus Tip: Even if the customer is wrong, or unreasonable, or just having a bad day, you can tell the truth: that you want them to be happy and that </a:t>
            </a:r>
            <a:r>
              <a:rPr lang="en-US" sz="2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you'd </a:t>
            </a:r>
            <a:r>
              <a:rPr lang="en-US"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like another chance to demonstrate how much you value them. </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Picture 4"/>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590550"/>
            <a:ext cx="8811579"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How familiar are you with CS?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5" name="Picture 4"/>
          <p:cNvPicPr>
            <a:picLocks noChangeAspect="1"/>
          </p:cNvPicPr>
          <p:nvPr/>
        </p:nvPicPr>
        <p:blipFill>
          <a:blip r:embed="rId2"/>
          <a:stretch>
            <a:fillRect/>
          </a:stretch>
        </p:blipFill>
        <p:spPr>
          <a:xfrm>
            <a:off x="3352800" y="1962150"/>
            <a:ext cx="1981200" cy="2274073"/>
          </a:xfrm>
          <a:prstGeom prst="rect">
            <a:avLst/>
          </a:prstGeom>
        </p:spPr>
      </p:pic>
    </p:spTree>
    <p:extLst>
      <p:ext uri="{BB962C8B-B14F-4D97-AF65-F5344CB8AC3E}">
        <p14:creationId xmlns:p14="http://schemas.microsoft.com/office/powerpoint/2010/main" val="23219405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cstate="print"/>
          <a:srcRect l="1667" t="8440" r="1667" b="15596"/>
          <a:stretch>
            <a:fillRect/>
          </a:stretch>
        </p:blipFill>
        <p:spPr bwMode="auto">
          <a:xfrm>
            <a:off x="152400" y="285750"/>
            <a:ext cx="8839200" cy="514350"/>
          </a:xfrm>
          <a:prstGeom prst="rect">
            <a:avLst/>
          </a:prstGeom>
          <a:ln>
            <a:noFill/>
          </a:ln>
          <a:effectLst>
            <a:outerShdw blurRad="292100" dist="139700" dir="2700000" algn="tl" rotWithShape="0">
              <a:srgbClr val="333333">
                <a:alpha val="65000"/>
              </a:srgbClr>
            </a:outerShdw>
          </a:effectLst>
        </p:spPr>
      </p:pic>
      <p:pic>
        <p:nvPicPr>
          <p:cNvPr id="23554" name="Picture 2" descr="https://i1.wp.com/img.izismile.com/img/img6/20130820/640/bruce_lees_most_inspiring_quotes_640_03.jpg"/>
          <p:cNvPicPr>
            <a:picLocks noChangeAspect="1" noChangeArrowheads="1"/>
          </p:cNvPicPr>
          <p:nvPr/>
        </p:nvPicPr>
        <p:blipFill>
          <a:blip r:embed="rId3" cstate="print"/>
          <a:srcRect/>
          <a:stretch>
            <a:fillRect/>
          </a:stretch>
        </p:blipFill>
        <p:spPr bwMode="auto">
          <a:xfrm>
            <a:off x="228600" y="1200150"/>
            <a:ext cx="5715000" cy="3429000"/>
          </a:xfrm>
          <a:prstGeom prst="rect">
            <a:avLst/>
          </a:prstGeom>
          <a:noFill/>
        </p:spPr>
      </p:pic>
      <p:pic>
        <p:nvPicPr>
          <p:cNvPr id="23556" name="Picture 4" descr="https://www.dexmedia.com/media/my-bad.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1330770">
            <a:off x="5565790" y="3227086"/>
            <a:ext cx="3860909" cy="1984754"/>
          </a:xfrm>
          <a:prstGeom prst="rect">
            <a:avLst/>
          </a:prstGeom>
          <a:noFill/>
        </p:spPr>
      </p:pic>
      <p:pic>
        <p:nvPicPr>
          <p:cNvPr id="5" name="Picture 4"/>
          <p:cNvPicPr/>
          <p:nvPr/>
        </p:nvPicPr>
        <p:blipFill rotWithShape="1">
          <a:blip r:embed="rId5">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Rectangle 4"/>
          <p:cNvSpPr/>
          <p:nvPr/>
        </p:nvSpPr>
        <p:spPr>
          <a:xfrm>
            <a:off x="0" y="1276350"/>
            <a:ext cx="9144000" cy="3170099"/>
          </a:xfrm>
          <a:prstGeom prst="rect">
            <a:avLst/>
          </a:prstGeom>
        </p:spPr>
        <p:txBody>
          <a:bodyPr wrap="square">
            <a:spAutoFit/>
          </a:bodyPr>
          <a:lstStyle/>
          <a:p>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7. Make Relationship More Valuable </a:t>
            </a:r>
            <a:endPar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funny thing—service and support are not selfless, not really. But when you make your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customer's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success your uppermost goal, rewards follow. Focusing on the success of your customer, on understanding where his pain lies and how to alleviate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it—that’s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foolproof way to improve your product, your company, and your bottom line. The customer who knows that you value his input, will take his issues to heart, and will move your product forward with his needs in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mind—that’s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customer who will be more likely to stay with you even over a rough patch. Treat your customers‟ success as you most important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goal—it’s </a:t>
            </a: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gating factor to your own success. </a:t>
            </a:r>
          </a:p>
        </p:txBody>
      </p:sp>
      <p:pic>
        <p:nvPicPr>
          <p:cNvPr id="6" name="Picture 5"/>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7650" name="Picture 2" descr="http://2.bp.blogspot.com/-wOGDvIu2zXU/Uc8l0ZpsGkI/AAAAAAAAMOg/bihKQzlwk-k/s1600/Success_desktop_wallpaper.jpg"/>
          <p:cNvPicPr>
            <a:picLocks noChangeAspect="1" noChangeArrowheads="1"/>
          </p:cNvPicPr>
          <p:nvPr/>
        </p:nvPicPr>
        <p:blipFill>
          <a:blip r:embed="rId2" cstate="print"/>
          <a:srcRect/>
          <a:stretch>
            <a:fillRect/>
          </a:stretch>
        </p:blipFill>
        <p:spPr bwMode="auto">
          <a:xfrm>
            <a:off x="533400" y="971550"/>
            <a:ext cx="7924800" cy="396367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24400" y="2114550"/>
            <a:ext cx="4191000" cy="685124"/>
          </a:xfrm>
          <a:prstGeom prst="rect">
            <a:avLst/>
          </a:prstGeom>
        </p:spPr>
        <p:txBody>
          <a:bodyPr wrap="square">
            <a:spAutoFit/>
          </a:bodyPr>
          <a:lstStyle/>
          <a:p>
            <a:pPr>
              <a:lnSpc>
                <a:spcPct val="107000"/>
              </a:lnSpc>
              <a:spcAft>
                <a:spcPts val="800"/>
              </a:spcAft>
            </a:pPr>
            <a:r>
              <a:rPr lang="en-US" sz="3600" dirty="0" smtClean="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GET UP! STRETCH!</a:t>
            </a:r>
            <a:endParaRPr lang="en-US"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Image result for stret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1" y="-19050"/>
            <a:ext cx="4302124" cy="5162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47179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29DC5"/>
        </a:solidFill>
        <a:effectLst/>
      </p:bgPr>
    </p:bg>
    <p:spTree>
      <p:nvGrpSpPr>
        <p:cNvPr id="1" name=""/>
        <p:cNvGrpSpPr/>
        <p:nvPr/>
      </p:nvGrpSpPr>
      <p:grpSpPr>
        <a:xfrm>
          <a:off x="0" y="0"/>
          <a:ext cx="0" cy="0"/>
          <a:chOff x="0" y="0"/>
          <a:chExt cx="0" cy="0"/>
        </a:xfrm>
      </p:grpSpPr>
      <p:sp>
        <p:nvSpPr>
          <p:cNvPr id="4" name="Rectangle 3"/>
          <p:cNvSpPr/>
          <p:nvPr/>
        </p:nvSpPr>
        <p:spPr>
          <a:xfrm>
            <a:off x="2755900" y="285750"/>
            <a:ext cx="4572000" cy="721736"/>
          </a:xfrm>
          <a:prstGeom prst="rect">
            <a:avLst/>
          </a:prstGeom>
        </p:spPr>
        <p:txBody>
          <a:bodyPr>
            <a:spAutoFit/>
          </a:bodyPr>
          <a:lstStyle/>
          <a:p>
            <a:pPr>
              <a:lnSpc>
                <a:spcPct val="107000"/>
              </a:lnSpc>
              <a:spcAft>
                <a:spcPts val="800"/>
              </a:spcAft>
            </a:pPr>
            <a:r>
              <a:rPr lang="en-US" sz="40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Standards please!  </a:t>
            </a:r>
          </a:p>
        </p:txBody>
      </p:sp>
      <p:pic>
        <p:nvPicPr>
          <p:cNvPr id="3074" name="Picture 2" descr="Delaware Professional Standards Board – Delaware Department of Educa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1200150"/>
            <a:ext cx="3798701"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8293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8" name="Picture 8" descr="http://4.bp.blogspot.com/-rZ3rgEJ3kcs/T_2Rtf5OFLI/AAAAAAAAALU/An0Ccs0Jnkw/s1600/Chapter-3.gif"/>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400" y="895350"/>
            <a:ext cx="3097273" cy="3352800"/>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https://www.revechat.com/wp-content/uploads/2015/10/Angry-customers2_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33350"/>
            <a:ext cx="4892231"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7920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http://hijablicious.com/wp-content/themes/Impulse/images/play_me.png">
            <a:hlinkClick r:id="rId3"/>
          </p:cNvPr>
          <p:cNvPicPr>
            <a:picLocks noChangeAspect="1" noChangeArrowheads="1"/>
          </p:cNvPicPr>
          <p:nvPr/>
        </p:nvPicPr>
        <p:blipFill>
          <a:blip r:embed="rId4" cstate="print"/>
          <a:srcRect/>
          <a:stretch>
            <a:fillRect/>
          </a:stretch>
        </p:blipFill>
        <p:spPr bwMode="auto">
          <a:xfrm>
            <a:off x="7924800" y="177373"/>
            <a:ext cx="1067402" cy="476249"/>
          </a:xfrm>
          <a:prstGeom prst="rect">
            <a:avLst/>
          </a:prstGeom>
          <a:noFill/>
        </p:spPr>
      </p:pic>
      <p:sp>
        <p:nvSpPr>
          <p:cNvPr id="6" name="Rectangle 5"/>
          <p:cNvSpPr/>
          <p:nvPr/>
        </p:nvSpPr>
        <p:spPr>
          <a:xfrm>
            <a:off x="-176393" y="0"/>
            <a:ext cx="9320393" cy="830997"/>
          </a:xfrm>
          <a:prstGeom prst="rect">
            <a:avLst/>
          </a:prstGeom>
          <a:noFill/>
        </p:spPr>
        <p:txBody>
          <a:bodyPr wrap="square" lIns="91440" tIns="45720" rIns="91440" bIns="45720">
            <a:spAutoFit/>
          </a:bodyPr>
          <a:lstStyle/>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Understanding anger triggers!</a:t>
            </a:r>
          </a:p>
          <a:p>
            <a:pPr algn="ctr"/>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The customer is just angry…its not about you…</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2" name="MZveeZV_iGo"/>
          <p:cNvPicPr>
            <a:picLocks noRot="1" noChangeAspect="1"/>
          </p:cNvPicPr>
          <p:nvPr>
            <a:videoFile r:link="rId1"/>
          </p:nvPr>
        </p:nvPicPr>
        <p:blipFill>
          <a:blip r:embed="rId5"/>
          <a:stretch>
            <a:fillRect/>
          </a:stretch>
        </p:blipFill>
        <p:spPr>
          <a:xfrm>
            <a:off x="791825" y="830995"/>
            <a:ext cx="7666676" cy="431250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p:cNvSpPr/>
          <p:nvPr/>
        </p:nvSpPr>
        <p:spPr>
          <a:xfrm>
            <a:off x="-23993" y="785158"/>
            <a:ext cx="9320393" cy="440120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en-US" sz="2800" b="1" dirty="0">
                <a:ln/>
                <a:solidFill>
                  <a:schemeClr val="accent6">
                    <a:lumMod val="75000"/>
                  </a:schemeClr>
                </a:solidFill>
              </a:rPr>
              <a:t>Sometimes you're going to come across people that you'll never be able to make happy.</a:t>
            </a:r>
          </a:p>
          <a:p>
            <a:r>
              <a:rPr lang="en-US" sz="2800" b="1" dirty="0">
                <a:ln/>
                <a:solidFill>
                  <a:schemeClr val="accent6">
                    <a:lumMod val="75000"/>
                  </a:schemeClr>
                </a:solidFill>
              </a:rPr>
              <a:t>Situations outside of your control (they had a terrible day, or they are just a natural-born complainer) will sometimes creep into your usual support routine, and you'll be greeted with those </a:t>
            </a:r>
            <a:r>
              <a:rPr lang="en-US" sz="2800" b="1" dirty="0" smtClean="0">
                <a:ln/>
                <a:solidFill>
                  <a:schemeClr val="accent6">
                    <a:lumMod val="75000"/>
                  </a:schemeClr>
                </a:solidFill>
              </a:rPr>
              <a:t>“heavy" </a:t>
            </a:r>
            <a:r>
              <a:rPr lang="en-US" sz="2800" b="1" dirty="0">
                <a:ln/>
                <a:solidFill>
                  <a:schemeClr val="accent6">
                    <a:lumMod val="75000"/>
                  </a:schemeClr>
                </a:solidFill>
              </a:rPr>
              <a:t>customers that seem to want nothing else but to pull you down.</a:t>
            </a:r>
          </a:p>
          <a:p>
            <a:r>
              <a:rPr lang="en-US" sz="2800" b="1" dirty="0">
                <a:ln/>
                <a:solidFill>
                  <a:schemeClr val="accent6">
                    <a:lumMod val="75000"/>
                  </a:schemeClr>
                </a:solidFill>
              </a:rPr>
              <a:t>Every great customer service rep will have those </a:t>
            </a:r>
            <a:r>
              <a:rPr lang="en-US" sz="2800" b="1" i="1" dirty="0">
                <a:ln/>
                <a:solidFill>
                  <a:schemeClr val="accent6">
                    <a:lumMod val="75000"/>
                  </a:schemeClr>
                </a:solidFill>
              </a:rPr>
              <a:t>basic </a:t>
            </a:r>
            <a:r>
              <a:rPr lang="en-US" sz="2800" b="1" i="1" dirty="0">
                <a:ln/>
                <a:solidFill>
                  <a:schemeClr val="bg1"/>
                </a:solidFill>
              </a:rPr>
              <a:t>acting </a:t>
            </a:r>
            <a:r>
              <a:rPr lang="en-US" sz="2800" b="1" i="1" dirty="0" smtClean="0">
                <a:ln/>
                <a:solidFill>
                  <a:schemeClr val="bg1"/>
                </a:solidFill>
              </a:rPr>
              <a:t>skills </a:t>
            </a:r>
            <a:r>
              <a:rPr lang="en-US" sz="2800" b="1" dirty="0" smtClean="0">
                <a:ln/>
                <a:solidFill>
                  <a:schemeClr val="accent6">
                    <a:lumMod val="75000"/>
                  </a:schemeClr>
                </a:solidFill>
              </a:rPr>
              <a:t>necessary </a:t>
            </a:r>
            <a:r>
              <a:rPr lang="en-US" sz="2800" b="1" dirty="0">
                <a:ln/>
                <a:solidFill>
                  <a:schemeClr val="accent6">
                    <a:lumMod val="75000"/>
                  </a:schemeClr>
                </a:solidFill>
              </a:rPr>
              <a:t>to maintain their usual cheery persona in spite of dealing with people who may be just plain grumpy.</a:t>
            </a:r>
          </a:p>
        </p:txBody>
      </p:sp>
      <p:pic>
        <p:nvPicPr>
          <p:cNvPr id="7"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20686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62466" name="Picture 2" descr="https://jaimehepp.files.wordpress.com/2011/02/cartoon.jpg"/>
          <p:cNvPicPr>
            <a:picLocks noChangeAspect="1" noChangeArrowheads="1"/>
          </p:cNvPicPr>
          <p:nvPr/>
        </p:nvPicPr>
        <p:blipFill>
          <a:blip r:embed="rId2" cstate="print"/>
          <a:srcRect/>
          <a:stretch>
            <a:fillRect/>
          </a:stretch>
        </p:blipFill>
        <p:spPr bwMode="auto">
          <a:xfrm>
            <a:off x="1905000" y="1200150"/>
            <a:ext cx="5203873" cy="3943350"/>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7410" name="Picture 2" descr="http://www.childtherapytoys.com/store/media/largeimages/144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0"/>
            <a:ext cx="5410200" cy="529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1295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55446" y="285750"/>
            <a:ext cx="8811579" cy="1138773"/>
          </a:xfrm>
          <a:prstGeom prst="rect">
            <a:avLst/>
          </a:prstGeom>
          <a:noFill/>
        </p:spPr>
        <p:txBody>
          <a:bodyPr wrap="none" lIns="91440" tIns="45720" rIns="91440" bIns="45720">
            <a:spAutoFit/>
          </a:bodyPr>
          <a:lstStyle/>
          <a:p>
            <a:pPr algn="ctr"/>
            <a:r>
              <a:rPr lang="en-US" sz="1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Whiteboard scores</a:t>
            </a:r>
          </a:p>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How familiar are you with CS?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9" name="TextBox 8"/>
          <p:cNvSpPr txBox="1"/>
          <p:nvPr>
            <p:custDataLst>
              <p:tags r:id="rId2"/>
            </p:custDataLst>
          </p:nvPr>
        </p:nvSpPr>
        <p:spPr>
          <a:xfrm>
            <a:off x="5962650" y="2307590"/>
            <a:ext cx="152400" cy="410369"/>
          </a:xfrm>
          <a:prstGeom prst="rect">
            <a:avLst/>
          </a:prstGeom>
          <a:noFill/>
        </p:spPr>
        <p:txBody>
          <a:bodyPr vert="horz" wrap="square" lIns="50800" tIns="50800" rIns="50800" bIns="50800" rtlCol="0">
            <a:spAutoFit/>
          </a:bodyPr>
          <a:lstStyle/>
          <a:p>
            <a:endParaRPr lang="en-US" sz="2000">
              <a:solidFill>
                <a:srgbClr val="9D76F1"/>
              </a:solidFill>
              <a:latin typeface="Segoe UI" panose="020B0502040204020203" pitchFamily="34" charset="0"/>
            </a:endParaRPr>
          </a:p>
        </p:txBody>
      </p:sp>
    </p:spTree>
    <p:custDataLst>
      <p:tags r:id="rId1"/>
    </p:custDataLst>
    <p:extLst>
      <p:ext uri="{BB962C8B-B14F-4D97-AF65-F5344CB8AC3E}">
        <p14:creationId xmlns:p14="http://schemas.microsoft.com/office/powerpoint/2010/main" val="1617932906"/>
      </p:ext>
    </p:extLst>
  </p:cSld>
  <p:clrMapOvr>
    <a:masterClrMapping/>
  </p:clrMapOvr>
  <mc:AlternateContent xmlns:mc="http://schemas.openxmlformats.org/markup-compatibility/2006">
    <mc:Choice xmlns:p14="http://schemas.microsoft.com/office/powerpoint/2010/main" Requires="p14">
      <p:transition p14:dur="250">
        <p:push/>
      </p:transition>
    </mc:Choice>
    <mc:Fallback>
      <p:transition>
        <p:push/>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http://hijablicious.com/wp-content/themes/Impulse/images/play_me.png">
            <a:hlinkClick r:id="rId3"/>
          </p:cNvPr>
          <p:cNvPicPr>
            <a:picLocks noChangeAspect="1" noChangeArrowheads="1"/>
          </p:cNvPicPr>
          <p:nvPr/>
        </p:nvPicPr>
        <p:blipFill>
          <a:blip r:embed="rId4" cstate="print"/>
          <a:srcRect/>
          <a:stretch>
            <a:fillRect/>
          </a:stretch>
        </p:blipFill>
        <p:spPr bwMode="auto">
          <a:xfrm>
            <a:off x="7966001" y="91145"/>
            <a:ext cx="1177999" cy="525595"/>
          </a:xfrm>
          <a:prstGeom prst="rect">
            <a:avLst/>
          </a:prstGeom>
          <a:noFill/>
        </p:spPr>
      </p:pic>
      <p:sp>
        <p:nvSpPr>
          <p:cNvPr id="6" name="Rectangle 5"/>
          <p:cNvSpPr/>
          <p:nvPr/>
        </p:nvSpPr>
        <p:spPr>
          <a:xfrm>
            <a:off x="-152400" y="0"/>
            <a:ext cx="8295476" cy="707886"/>
          </a:xfrm>
          <a:prstGeom prst="rect">
            <a:avLst/>
          </a:prstGeom>
          <a:noFill/>
        </p:spPr>
        <p:txBody>
          <a:bodyPr wrap="none" lIns="91440" tIns="45720" rIns="91440" bIns="45720">
            <a:spAutoFit/>
          </a:bodyPr>
          <a:lstStyle/>
          <a:p>
            <a:pPr algn="ct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Anger Management. Its good for you! </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2" name="BsVq5R_F6RA"/>
          <p:cNvPicPr>
            <a:picLocks noRot="1" noChangeAspect="1"/>
          </p:cNvPicPr>
          <p:nvPr>
            <a:videoFile r:link="rId1"/>
          </p:nvPr>
        </p:nvPicPr>
        <p:blipFill>
          <a:blip r:embed="rId5"/>
          <a:stretch>
            <a:fillRect/>
          </a:stretch>
        </p:blipFill>
        <p:spPr>
          <a:xfrm>
            <a:off x="609600" y="685800"/>
            <a:ext cx="7924800" cy="4457700"/>
          </a:xfrm>
          <a:prstGeom prst="rect">
            <a:avLst/>
          </a:prstGeom>
        </p:spPr>
      </p:pic>
    </p:spTree>
    <p:extLst>
      <p:ext uri="{BB962C8B-B14F-4D97-AF65-F5344CB8AC3E}">
        <p14:creationId xmlns:p14="http://schemas.microsoft.com/office/powerpoint/2010/main" val="40213595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a:blip r:embed="rId2" cstate="print"/>
          <a:srcRect l="3953" r="5138"/>
          <a:stretch>
            <a:fillRect/>
          </a:stretch>
        </p:blipFill>
        <p:spPr bwMode="auto">
          <a:xfrm>
            <a:off x="76200" y="1143001"/>
            <a:ext cx="8936850" cy="2937818"/>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954240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8423" y="971550"/>
            <a:ext cx="9152423" cy="3252406"/>
          </a:xfrm>
          <a:prstGeom prst="rect">
            <a:avLst/>
          </a:prstGeom>
          <a:ln>
            <a:noFill/>
          </a:ln>
          <a:effectLst>
            <a:outerShdw blurRad="292100" dist="139700" dir="2700000" algn="tl" rotWithShape="0">
              <a:srgbClr val="333333">
                <a:alpha val="65000"/>
              </a:srgbClr>
            </a:outerShdw>
          </a:effectLst>
        </p:spPr>
      </p:pic>
      <p:pic>
        <p:nvPicPr>
          <p:cNvPr id="45059" name="Picture 3"/>
          <p:cNvPicPr>
            <a:picLocks noChangeAspect="1" noChangeArrowheads="1"/>
          </p:cNvPicPr>
          <p:nvPr/>
        </p:nvPicPr>
        <p:blipFill>
          <a:blip r:embed="rId3" cstate="print"/>
          <a:srcRect/>
          <a:stretch>
            <a:fillRect/>
          </a:stretch>
        </p:blipFill>
        <p:spPr bwMode="auto">
          <a:xfrm>
            <a:off x="0" y="4095750"/>
            <a:ext cx="9144000" cy="774850"/>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rotWithShape="1">
          <a:blip r:embed="rId5">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884047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0" y="1169911"/>
            <a:ext cx="9143999" cy="3973589"/>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98786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0" y="1277879"/>
            <a:ext cx="9144000" cy="3865621"/>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033406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http://hijablicious.com/wp-content/themes/Impulse/images/play_me.png">
            <a:hlinkClick r:id="rId3"/>
          </p:cNvPr>
          <p:cNvPicPr>
            <a:picLocks noChangeAspect="1" noChangeArrowheads="1"/>
          </p:cNvPicPr>
          <p:nvPr/>
        </p:nvPicPr>
        <p:blipFill>
          <a:blip r:embed="rId4" cstate="print"/>
          <a:srcRect/>
          <a:stretch>
            <a:fillRect/>
          </a:stretch>
        </p:blipFill>
        <p:spPr bwMode="auto">
          <a:xfrm>
            <a:off x="7455130" y="133351"/>
            <a:ext cx="1024708" cy="457200"/>
          </a:xfrm>
          <a:prstGeom prst="rect">
            <a:avLst/>
          </a:prstGeom>
          <a:noFill/>
        </p:spPr>
      </p:pic>
      <p:sp>
        <p:nvSpPr>
          <p:cNvPr id="6" name="Rectangle 5"/>
          <p:cNvSpPr/>
          <p:nvPr/>
        </p:nvSpPr>
        <p:spPr>
          <a:xfrm>
            <a:off x="0" y="133350"/>
            <a:ext cx="7226530" cy="584775"/>
          </a:xfrm>
          <a:prstGeom prst="rect">
            <a:avLst/>
          </a:prstGeom>
          <a:noFill/>
        </p:spPr>
        <p:txBody>
          <a:bodyPr wrap="none" lIns="91440" tIns="45720" rIns="91440" bIns="45720">
            <a:spAutoFit/>
          </a:bodyPr>
          <a:lstStyle/>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Getting an angry customer to back down!</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3" name="ACKbkmO9rLg"/>
          <p:cNvPicPr>
            <a:picLocks noRot="1" noChangeAspect="1"/>
          </p:cNvPicPr>
          <p:nvPr>
            <a:videoFile r:link="rId1"/>
          </p:nvPr>
        </p:nvPicPr>
        <p:blipFill>
          <a:blip r:embed="rId5"/>
          <a:stretch>
            <a:fillRect/>
          </a:stretch>
        </p:blipFill>
        <p:spPr>
          <a:xfrm>
            <a:off x="637905" y="718125"/>
            <a:ext cx="7867333" cy="4425375"/>
          </a:xfrm>
          <a:prstGeom prst="rect">
            <a:avLst/>
          </a:prstGeom>
        </p:spPr>
      </p:pic>
    </p:spTree>
    <p:extLst>
      <p:ext uri="{BB962C8B-B14F-4D97-AF65-F5344CB8AC3E}">
        <p14:creationId xmlns:p14="http://schemas.microsoft.com/office/powerpoint/2010/main" val="6845120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4880" y="954754"/>
            <a:ext cx="6794938" cy="2354491"/>
          </a:xfrm>
          <a:prstGeom prst="rect">
            <a:avLst/>
          </a:prstGeom>
          <a:noFill/>
        </p:spPr>
        <p:txBody>
          <a:bodyPr wrap="none" lIns="68580" tIns="34290" rIns="68580" bIns="34290">
            <a:spAutoFit/>
          </a:bodyPr>
          <a:lstStyle/>
          <a:p>
            <a:pPr algn="ctr"/>
            <a:r>
              <a:rPr lang="en-US" sz="4950" b="1" dirty="0">
                <a:ln w="6600">
                  <a:solidFill>
                    <a:schemeClr val="accent2"/>
                  </a:solidFill>
                  <a:prstDash val="solid"/>
                </a:ln>
                <a:solidFill>
                  <a:srgbClr val="FFFFFF"/>
                </a:solidFill>
                <a:effectLst>
                  <a:outerShdw dist="38100" dir="2700000" algn="tl" rotWithShape="0">
                    <a:schemeClr val="accent2"/>
                  </a:outerShdw>
                </a:effectLst>
              </a:rPr>
              <a:t>YOU NEVER SHOW IT! </a:t>
            </a:r>
          </a:p>
          <a:p>
            <a:pPr algn="ctr"/>
            <a:r>
              <a:rPr lang="en-US" sz="4950" b="1" dirty="0">
                <a:ln w="6600">
                  <a:solidFill>
                    <a:schemeClr val="accent2"/>
                  </a:solidFill>
                  <a:prstDash val="solid"/>
                </a:ln>
                <a:solidFill>
                  <a:srgbClr val="FFFFFF"/>
                </a:solidFill>
                <a:effectLst>
                  <a:outerShdw dist="38100" dir="2700000" algn="tl" rotWithShape="0">
                    <a:schemeClr val="accent2"/>
                  </a:outerShdw>
                </a:effectLst>
              </a:rPr>
              <a:t>BEING HAPPY IS HARD!!! </a:t>
            </a:r>
          </a:p>
          <a:p>
            <a:pPr algn="ctr"/>
            <a:endParaRPr lang="en-US" sz="4950" b="1"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16293176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easy to identify happy person psychology"/>
          <p:cNvPicPr>
            <a:picLocks noChangeAspect="1" noChangeArrowheads="1"/>
          </p:cNvPicPr>
          <p:nvPr/>
        </p:nvPicPr>
        <p:blipFill rotWithShape="1">
          <a:blip r:embed="rId2">
            <a:extLst>
              <a:ext uri="{28A0092B-C50C-407E-A947-70E740481C1C}">
                <a14:useLocalDpi xmlns:a14="http://schemas.microsoft.com/office/drawing/2010/main" val="0"/>
              </a:ext>
            </a:extLst>
          </a:blip>
          <a:srcRect b="1115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2517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easy to identify happy person psychology"/>
          <p:cNvPicPr>
            <a:picLocks noChangeAspect="1" noChangeArrowheads="1"/>
          </p:cNvPicPr>
          <p:nvPr/>
        </p:nvPicPr>
        <p:blipFill rotWithShape="1">
          <a:blip r:embed="rId2">
            <a:extLst>
              <a:ext uri="{28A0092B-C50C-407E-A947-70E740481C1C}">
                <a14:useLocalDpi xmlns:a14="http://schemas.microsoft.com/office/drawing/2010/main" val="0"/>
              </a:ext>
            </a:extLst>
          </a:blip>
          <a:srcRect b="1115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03201" y="1279087"/>
            <a:ext cx="7737598" cy="2585323"/>
          </a:xfrm>
          <a:prstGeom prst="rect">
            <a:avLst/>
          </a:prstGeom>
          <a:noFill/>
        </p:spPr>
        <p:txBody>
          <a:bodyPr wrap="squar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SPOT THE HAPPINESS! ITS ACTUALLY EASIER</a:t>
            </a:r>
          </a:p>
          <a:p>
            <a:pPr algn="ctr"/>
            <a:r>
              <a:rPr lang="en-US" sz="5400" b="1" dirty="0" smtClean="0">
                <a:ln w="22225">
                  <a:solidFill>
                    <a:schemeClr val="accent2"/>
                  </a:solidFill>
                  <a:prstDash val="solid"/>
                </a:ln>
                <a:solidFill>
                  <a:schemeClr val="accent2">
                    <a:lumMod val="40000"/>
                    <a:lumOff val="60000"/>
                  </a:schemeClr>
                </a:solidFill>
              </a:rPr>
              <a:t>THAN YOU THINK!</a:t>
            </a:r>
            <a:endParaRPr 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34836174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Psych Me Up"/>
          <p:cNvPicPr>
            <a:picLocks noChangeAspect="1" noChangeArrowheads="1"/>
          </p:cNvPicPr>
          <p:nvPr/>
        </p:nvPicPr>
        <p:blipFill rotWithShape="1">
          <a:blip r:embed="rId2">
            <a:extLst>
              <a:ext uri="{28A0092B-C50C-407E-A947-70E740481C1C}">
                <a14:useLocalDpi xmlns:a14="http://schemas.microsoft.com/office/drawing/2010/main" val="0"/>
              </a:ext>
            </a:extLst>
          </a:blip>
          <a:srcRect t="22880" b="9203"/>
          <a:stretch/>
        </p:blipFill>
        <p:spPr bwMode="auto">
          <a:xfrm>
            <a:off x="1905475" y="10886"/>
            <a:ext cx="4952525" cy="504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027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9134" y="2225502"/>
            <a:ext cx="8105745" cy="692497"/>
          </a:xfrm>
          <a:prstGeom prst="rect">
            <a:avLst/>
          </a:prstGeom>
          <a:noFill/>
        </p:spPr>
        <p:txBody>
          <a:bodyPr wrap="none" lIns="68580" tIns="34290" rIns="68580" bIns="34290">
            <a:spAutoFit/>
          </a:bodyPr>
          <a:lstStyle/>
          <a:p>
            <a:pPr algn="ctr"/>
            <a:r>
              <a:rPr lang="en-US"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Tell me your customer service story</a:t>
            </a:r>
            <a:r>
              <a:rPr lang="en-CY"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endParaRPr lang="en-US"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33618188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Psych Me Up"/>
          <p:cNvPicPr>
            <a:picLocks noChangeAspect="1" noChangeArrowheads="1"/>
          </p:cNvPicPr>
          <p:nvPr/>
        </p:nvPicPr>
        <p:blipFill rotWithShape="1">
          <a:blip r:embed="rId2">
            <a:extLst>
              <a:ext uri="{28A0092B-C50C-407E-A947-70E740481C1C}">
                <a14:useLocalDpi xmlns:a14="http://schemas.microsoft.com/office/drawing/2010/main" val="0"/>
              </a:ext>
            </a:extLst>
          </a:blip>
          <a:srcRect t="22880" b="9203"/>
          <a:stretch/>
        </p:blipFill>
        <p:spPr bwMode="auto">
          <a:xfrm>
            <a:off x="1905475" y="1"/>
            <a:ext cx="4952525" cy="504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4889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4418" b="37942"/>
          <a:stretch/>
        </p:blipFill>
        <p:spPr>
          <a:xfrm>
            <a:off x="2056039" y="-6301"/>
            <a:ext cx="5030561" cy="5160687"/>
          </a:xfrm>
          <a:prstGeom prst="rect">
            <a:avLst/>
          </a:prstGeom>
        </p:spPr>
      </p:pic>
    </p:spTree>
    <p:extLst>
      <p:ext uri="{BB962C8B-B14F-4D97-AF65-F5344CB8AC3E}">
        <p14:creationId xmlns:p14="http://schemas.microsoft.com/office/powerpoint/2010/main" val="26093445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4418" b="37942"/>
          <a:stretch/>
        </p:blipFill>
        <p:spPr>
          <a:xfrm>
            <a:off x="2056039" y="1"/>
            <a:ext cx="5013807" cy="5143500"/>
          </a:xfrm>
          <a:prstGeom prst="rect">
            <a:avLst/>
          </a:prstGeom>
        </p:spPr>
      </p:pic>
    </p:spTree>
    <p:extLst>
      <p:ext uri="{BB962C8B-B14F-4D97-AF65-F5344CB8AC3E}">
        <p14:creationId xmlns:p14="http://schemas.microsoft.com/office/powerpoint/2010/main" val="3418971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Psych Me Up"/>
          <p:cNvPicPr>
            <a:picLocks noChangeAspect="1" noChangeArrowheads="1"/>
          </p:cNvPicPr>
          <p:nvPr/>
        </p:nvPicPr>
        <p:blipFill rotWithShape="1">
          <a:blip r:embed="rId2">
            <a:extLst>
              <a:ext uri="{28A0092B-C50C-407E-A947-70E740481C1C}">
                <a14:useLocalDpi xmlns:a14="http://schemas.microsoft.com/office/drawing/2010/main" val="0"/>
              </a:ext>
            </a:extLst>
          </a:blip>
          <a:srcRect t="2749" b="21776"/>
          <a:stretch/>
        </p:blipFill>
        <p:spPr bwMode="auto">
          <a:xfrm>
            <a:off x="1860376" y="0"/>
            <a:ext cx="511113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825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Psych Me Up"/>
          <p:cNvPicPr>
            <a:picLocks noChangeAspect="1" noChangeArrowheads="1"/>
          </p:cNvPicPr>
          <p:nvPr/>
        </p:nvPicPr>
        <p:blipFill rotWithShape="1">
          <a:blip r:embed="rId2">
            <a:extLst>
              <a:ext uri="{28A0092B-C50C-407E-A947-70E740481C1C}">
                <a14:useLocalDpi xmlns:a14="http://schemas.microsoft.com/office/drawing/2010/main" val="0"/>
              </a:ext>
            </a:extLst>
          </a:blip>
          <a:srcRect t="2749" b="21776"/>
          <a:stretch/>
        </p:blipFill>
        <p:spPr bwMode="auto">
          <a:xfrm>
            <a:off x="1860376" y="0"/>
            <a:ext cx="511113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1499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7019" b="6481"/>
          <a:stretch/>
        </p:blipFill>
        <p:spPr bwMode="auto">
          <a:xfrm>
            <a:off x="1922657" y="0"/>
            <a:ext cx="5212827"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9758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7019" b="6481"/>
          <a:stretch/>
        </p:blipFill>
        <p:spPr bwMode="auto">
          <a:xfrm>
            <a:off x="1922657" y="0"/>
            <a:ext cx="5212827"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96465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82391" y="0"/>
            <a:ext cx="5104210" cy="5115093"/>
          </a:xfrm>
          <a:prstGeom prst="rect">
            <a:avLst/>
          </a:prstGeom>
        </p:spPr>
      </p:pic>
    </p:spTree>
    <p:extLst>
      <p:ext uri="{BB962C8B-B14F-4D97-AF65-F5344CB8AC3E}">
        <p14:creationId xmlns:p14="http://schemas.microsoft.com/office/powerpoint/2010/main" val="7668216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16897" b="20101"/>
          <a:stretch/>
        </p:blipFill>
        <p:spPr bwMode="auto">
          <a:xfrm>
            <a:off x="1836506" y="0"/>
            <a:ext cx="5097986"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56332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50" name="Picture 10" descr="http://www.bambinicittadini.org/bchome/wp-content/uploads/2015/12/chapter-4.gif"/>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111" y="971550"/>
            <a:ext cx="2913096" cy="31583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658669"/>
            <a:ext cx="3962400" cy="3784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3305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434" name="Picture 2" descr="http://www.thegcommpost.com.au/wp-content/uploads/2012/03/busy2-493x3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25" y="1932980"/>
            <a:ext cx="4223706" cy="275012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34746" y="895350"/>
            <a:ext cx="8950720"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How did CS go wrong for you? </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8" name="Picture 7"/>
          <p:cNvPicPr/>
          <p:nvPr/>
        </p:nvPicPr>
        <p:blipFill rotWithShape="1">
          <a:blip r:embed="rId4">
            <a:extLst>
              <a:ext uri="{28A0092B-C50C-407E-A947-70E740481C1C}">
                <a14:useLocalDpi xmlns:a14="http://schemas.microsoft.com/office/drawing/2010/main" val="0"/>
              </a:ext>
            </a:extLst>
          </a:blip>
          <a:srcRect b="76307"/>
          <a:stretch/>
        </p:blipFill>
        <p:spPr bwMode="auto">
          <a:xfrm>
            <a:off x="9525" y="247650"/>
            <a:ext cx="2324100" cy="5334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7552648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04800" y="895350"/>
            <a:ext cx="8763000" cy="3416320"/>
          </a:xfrm>
          <a:prstGeom prst="rect">
            <a:avLst/>
          </a:prstGeom>
        </p:spPr>
        <p:txBody>
          <a:bodyPr wrap="square">
            <a:spAutoFit/>
          </a:bodyPr>
          <a:lstStyle/>
          <a:p>
            <a:r>
              <a:rPr lang="en-US" sz="2400" dirty="0" smtClean="0">
                <a:solidFill>
                  <a:srgbClr val="000000"/>
                </a:solidFill>
                <a:latin typeface="Pontano Sans"/>
              </a:rPr>
              <a:t>The </a:t>
            </a:r>
            <a:r>
              <a:rPr lang="en-US" sz="2400" dirty="0">
                <a:solidFill>
                  <a:srgbClr val="000000"/>
                </a:solidFill>
                <a:latin typeface="Pontano Sans"/>
              </a:rPr>
              <a:t>classic ‘Pink Elephant’ thought experiment </a:t>
            </a:r>
            <a:r>
              <a:rPr lang="en-US" sz="2400" dirty="0" smtClean="0">
                <a:solidFill>
                  <a:srgbClr val="000000"/>
                </a:solidFill>
                <a:latin typeface="Pontano Sans"/>
              </a:rPr>
              <a:t> -  suppose </a:t>
            </a:r>
            <a:r>
              <a:rPr lang="en-US" sz="2400" dirty="0">
                <a:solidFill>
                  <a:srgbClr val="000000"/>
                </a:solidFill>
                <a:latin typeface="Pontano Sans"/>
              </a:rPr>
              <a:t>someone told you not to think about a pink elephant. Immediately your mind gets a visual image of a pink elephant, even though you were told not to do this! </a:t>
            </a:r>
            <a:endParaRPr lang="en-US" sz="2400" dirty="0" smtClean="0">
              <a:solidFill>
                <a:srgbClr val="000000"/>
              </a:solidFill>
              <a:latin typeface="Pontano Sans"/>
            </a:endParaRPr>
          </a:p>
          <a:p>
            <a:endParaRPr lang="en-US" sz="2400" dirty="0">
              <a:solidFill>
                <a:srgbClr val="000000"/>
              </a:solidFill>
              <a:latin typeface="Pontano Sans"/>
            </a:endParaRPr>
          </a:p>
          <a:p>
            <a:r>
              <a:rPr lang="en-US" sz="2400" dirty="0" smtClean="0">
                <a:solidFill>
                  <a:srgbClr val="000000"/>
                </a:solidFill>
                <a:latin typeface="Pontano Sans"/>
              </a:rPr>
              <a:t>The </a:t>
            </a:r>
            <a:r>
              <a:rPr lang="en-US" sz="2400" dirty="0">
                <a:solidFill>
                  <a:srgbClr val="000000"/>
                </a:solidFill>
                <a:latin typeface="Pontano Sans"/>
              </a:rPr>
              <a:t>more you try not to think of a pink elephant, the more it comes to mind. This is the paradox in action: the more you try to get rid of specific thoughts, images, and memories, the more they can take control of your mind and even your actions. </a:t>
            </a:r>
            <a:endParaRPr lang="en-US" sz="2400" b="0" i="0" dirty="0">
              <a:solidFill>
                <a:srgbClr val="000000"/>
              </a:solidFill>
              <a:effectLst/>
              <a:latin typeface="Pontano Sans"/>
            </a:endParaRPr>
          </a:p>
        </p:txBody>
      </p:sp>
    </p:spTree>
    <p:extLst>
      <p:ext uri="{BB962C8B-B14F-4D97-AF65-F5344CB8AC3E}">
        <p14:creationId xmlns:p14="http://schemas.microsoft.com/office/powerpoint/2010/main" val="12923949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sp>
        <p:nvSpPr>
          <p:cNvPr id="2" name="Rectangle 1"/>
          <p:cNvSpPr/>
          <p:nvPr/>
        </p:nvSpPr>
        <p:spPr>
          <a:xfrm>
            <a:off x="357550" y="2110085"/>
            <a:ext cx="8428911"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0066"/>
                </a:solidFill>
                <a:effectLst>
                  <a:outerShdw dist="38100" dir="2700000" algn="tl" rotWithShape="0">
                    <a:schemeClr val="accent2"/>
                  </a:outerShdw>
                </a:effectLst>
              </a:rPr>
              <a:t>THINK OF A PINK ELEPHANT!</a:t>
            </a:r>
            <a:endParaRPr lang="en-US" sz="5400" b="1" cap="none" spc="0" dirty="0">
              <a:ln w="6600">
                <a:solidFill>
                  <a:schemeClr val="accent2"/>
                </a:solidFill>
                <a:prstDash val="solid"/>
              </a:ln>
              <a:solidFill>
                <a:srgbClr val="FF0066"/>
              </a:solidFill>
              <a:effectLst>
                <a:outerShdw dist="38100" dir="2700000" algn="tl" rotWithShape="0">
                  <a:schemeClr val="accent2"/>
                </a:outerShdw>
              </a:effectLst>
            </a:endParaRPr>
          </a:p>
        </p:txBody>
      </p:sp>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539062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1026"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1200150"/>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579018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1026"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1200150"/>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123950"/>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1328666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1026"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1200150"/>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220611"/>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mages.clipartpanda.com/pink-elephant-clip-art-eiMjokn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82322"/>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869804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1026" name="Picture 2" descr="http://images.clipartpanda.com/pink-elephant-clip-art-eiMjoknin.png"/>
          <p:cNvPicPr>
            <a:picLocks noChangeAspect="1" noChangeArrowheads="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2628900" y="1200150"/>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images.clipartpanda.com/pink-elephant-clip-art-eiMjoknin.png"/>
          <p:cNvPicPr>
            <a:picLocks noChangeAspect="1" noChangeArrowheads="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5257800" y="1220611"/>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mages.clipartpanda.com/pink-elephant-clip-art-eiMjoknin.png"/>
          <p:cNvPicPr>
            <a:picLocks noChangeAspect="1" noChangeArrowheads="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228600" y="1082322"/>
            <a:ext cx="3962400" cy="37840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p:nvPr/>
        </p:nvPicPr>
        <p:blipFill rotWithShape="1">
          <a:blip r:embed="rId5">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662861" y="2110085"/>
            <a:ext cx="7818294" cy="1446550"/>
          </a:xfrm>
          <a:prstGeom prst="rect">
            <a:avLst/>
          </a:prstGeom>
          <a:noFill/>
        </p:spPr>
        <p:txBody>
          <a:bodyPr wrap="none" lIns="91440" tIns="45720" rIns="91440" bIns="45720">
            <a:spAutoFit/>
          </a:bodyPr>
          <a:lstStyle/>
          <a:p>
            <a:pPr algn="ctr"/>
            <a:r>
              <a:rPr lang="en-US" sz="4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SO CUTE AND CUDDLY! POSITIVE</a:t>
            </a:r>
          </a:p>
          <a:p>
            <a:pPr algn="ctr"/>
            <a:r>
              <a:rPr lang="en-US" sz="4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IMAGE!</a:t>
            </a: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3127886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169333" y="1136868"/>
            <a:ext cx="8991600" cy="1815882"/>
          </a:xfrm>
          <a:prstGeom prst="rect">
            <a:avLst/>
          </a:prstGeom>
        </p:spPr>
        <p:txBody>
          <a:bodyPr wrap="square">
            <a:spAutoFit/>
          </a:bodyPr>
          <a:lstStyle/>
          <a:p>
            <a:pPr marL="457200" indent="-457200">
              <a:buAutoNum type="arabicPeriod"/>
            </a:pP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For most people, thinking about a pink elephant was almost the only thing they could do right now!</a:t>
            </a:r>
          </a:p>
          <a:p>
            <a:pPr marL="457200" indent="-457200">
              <a:buAutoNum type="arabicPeriod"/>
            </a:pP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457200" indent="-457200">
              <a:buAutoNum type="arabicPeriod"/>
            </a:pP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subconscious mind operates in </a:t>
            </a:r>
            <a:r>
              <a:rPr lang="en-US" sz="2800" b="1" dirty="0" smtClean="0">
                <a:ln w="1905"/>
                <a:solidFill>
                  <a:srgbClr val="C00000"/>
                </a:solidFill>
                <a:effectLst>
                  <a:innerShdw blurRad="69850" dist="43180" dir="5400000">
                    <a:srgbClr val="000000">
                      <a:alpha val="65000"/>
                    </a:srgbClr>
                  </a:innerShdw>
                </a:effectLst>
              </a:rPr>
              <a:t>LITERAL POSITIVES</a:t>
            </a:r>
            <a:endParaRPr lang="en-US" sz="2800" b="1" dirty="0">
              <a:ln w="1905"/>
              <a:solidFill>
                <a:srgbClr val="C00000"/>
              </a:solidFill>
              <a:effectLst>
                <a:innerShdw blurRad="69850" dist="43180" dir="5400000">
                  <a:srgbClr val="000000">
                    <a:alpha val="65000"/>
                  </a:srgbClr>
                </a:innerShdw>
              </a:effectLst>
            </a:endParaRPr>
          </a:p>
        </p:txBody>
      </p:sp>
      <p:sp>
        <p:nvSpPr>
          <p:cNvPr id="8" name="Rectangle 7"/>
          <p:cNvSpPr/>
          <p:nvPr/>
        </p:nvSpPr>
        <p:spPr>
          <a:xfrm>
            <a:off x="169333" y="3028950"/>
            <a:ext cx="8991600" cy="2246769"/>
          </a:xfrm>
          <a:prstGeom prst="rect">
            <a:avLst/>
          </a:prstGeom>
        </p:spPr>
        <p:txBody>
          <a:bodyPr wrap="square">
            <a:spAutoFit/>
          </a:bodyPr>
          <a:lstStyle/>
          <a:p>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So instead of using </a:t>
            </a:r>
            <a:r>
              <a:rPr lang="en-US" sz="2800" b="1" dirty="0" smtClean="0">
                <a:ln w="1905"/>
                <a:solidFill>
                  <a:srgbClr val="C00000"/>
                </a:solidFill>
                <a:effectLst>
                  <a:innerShdw blurRad="69850" dist="43180" dir="5400000">
                    <a:srgbClr val="000000">
                      <a:alpha val="65000"/>
                    </a:srgbClr>
                  </a:innerShdw>
                </a:effectLst>
              </a:rPr>
              <a:t>NEGATIVE WORDS</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and telling your customer what you don’t want them to do / or they can’t do  - focus more on what you DO want them to do</a:t>
            </a:r>
          </a:p>
          <a:p>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PUT A PINK ELEPHANT IN THEIR HEAD! </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Picture 5"/>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714238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114300" y="2343150"/>
            <a:ext cx="8991600" cy="954107"/>
          </a:xfrm>
          <a:prstGeom prst="rect">
            <a:avLst/>
          </a:prstGeom>
        </p:spPr>
        <p:txBody>
          <a:bodyPr wrap="square">
            <a:spAutoFit/>
          </a:bodyPr>
          <a:lstStyle/>
          <a:p>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Take control by injecting a positive thought experience into the dynamic.  </a:t>
            </a:r>
            <a:endParaRPr lang="en-US" sz="2800" b="1" dirty="0">
              <a:ln w="1905"/>
              <a:solidFill>
                <a:srgbClr val="C00000"/>
              </a:solidFill>
              <a:effectLst>
                <a:innerShdw blurRad="69850" dist="43180" dir="5400000">
                  <a:srgbClr val="000000">
                    <a:alpha val="65000"/>
                  </a:srgbClr>
                </a:innerShdw>
              </a:effectLst>
            </a:endParaRPr>
          </a:p>
        </p:txBody>
      </p:sp>
      <p:pic>
        <p:nvPicPr>
          <p:cNvPr id="6" name="Picture 5"/>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9155315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0" y="1368207"/>
            <a:ext cx="8991600" cy="3108543"/>
          </a:xfrm>
          <a:prstGeom prst="rect">
            <a:avLst/>
          </a:prstGeom>
        </p:spPr>
        <p:txBody>
          <a:bodyPr wrap="square">
            <a:spAutoFit/>
          </a:bodyPr>
          <a:lstStyle/>
          <a:p>
            <a:pPr marL="457200" indent="-457200">
              <a:buAutoNum type="arabicPeriod"/>
            </a:pP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Without positive language: "I can't get you </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registered until </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next </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week; the system is unavailable </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this time</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457200" indent="-457200">
              <a:buAutoNum type="arabicPeriod"/>
            </a:pP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With positive language: "</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registration system will </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 available </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in one week. </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 can </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take down your information right </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now and make sure that it </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is entered and you are registered when the system is open."</a:t>
            </a:r>
            <a:endPar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Picture 3"/>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3361973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098" name="Picture 2" descr="10 Examples of Positive Language in Customer Service"/>
          <p:cNvPicPr>
            <a:picLocks noChangeAspect="1" noChangeArrowheads="1"/>
          </p:cNvPicPr>
          <p:nvPr/>
        </p:nvPicPr>
        <p:blipFill rotWithShape="1">
          <a:blip r:embed="rId2">
            <a:extLst>
              <a:ext uri="{28A0092B-C50C-407E-A947-70E740481C1C}">
                <a14:useLocalDpi xmlns:a14="http://schemas.microsoft.com/office/drawing/2010/main" val="0"/>
              </a:ext>
            </a:extLst>
          </a:blip>
          <a:srcRect t="5807" b="12374"/>
          <a:stretch/>
        </p:blipFill>
        <p:spPr bwMode="auto">
          <a:xfrm>
            <a:off x="1447800" y="19050"/>
            <a:ext cx="648929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3350"/>
            <a:ext cx="8763000" cy="4974439"/>
          </a:xfrm>
          <a:prstGeom prst="rect">
            <a:avLst/>
          </a:prstGeom>
        </p:spPr>
        <p:txBody>
          <a:bodyPr wrap="square">
            <a:spAutoFit/>
          </a:bodyPr>
          <a:lstStyle/>
          <a:p>
            <a:pPr>
              <a:lnSpc>
                <a:spcPct val="107000"/>
              </a:lnSpc>
              <a:spcAft>
                <a:spcPts val="600"/>
              </a:spcAft>
            </a:pPr>
            <a:r>
              <a:rPr lang="en-US" sz="2800" b="1" dirty="0" smtClean="0">
                <a:latin typeface="Calibri" panose="020F0502020204030204" pitchFamily="34" charset="0"/>
                <a:ea typeface="Calibri" panose="020F0502020204030204" pitchFamily="34" charset="0"/>
                <a:cs typeface="Times New Roman" panose="02020603050405020304" pitchFamily="18" charset="0"/>
              </a:rPr>
              <a:t>Do we do these things?... Is there more</a:t>
            </a:r>
            <a:r>
              <a:rPr lang="en-CY" sz="2800" b="1" dirty="0" smtClean="0">
                <a:latin typeface="Calibri" panose="020F0502020204030204" pitchFamily="34" charset="0"/>
                <a:ea typeface="Calibri" panose="020F0502020204030204" pitchFamily="34" charset="0"/>
                <a:cs typeface="Times New Roman" panose="02020603050405020304" pitchFamily="18" charset="0"/>
              </a:rPr>
              <a:t>…</a:t>
            </a:r>
            <a:r>
              <a:rPr lang="en-US" sz="2800" b="1" dirty="0" smtClean="0">
                <a:latin typeface="Calibri" panose="020F0502020204030204" pitchFamily="34" charset="0"/>
                <a:ea typeface="Calibri" panose="020F0502020204030204" pitchFamily="34" charset="0"/>
                <a:cs typeface="Times New Roman" panose="02020603050405020304" pitchFamily="18" charset="0"/>
              </a:rPr>
              <a:t>?</a:t>
            </a:r>
            <a:endParaRPr lang="en-US" b="1"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050" dirty="0">
                <a:latin typeface="Calibri" panose="020F0502020204030204" pitchFamily="34" charset="0"/>
                <a:ea typeface="Calibri" panose="020F0502020204030204" pitchFamily="34" charset="0"/>
                <a:cs typeface="Times New Roman" panose="02020603050405020304" pitchFamily="18" charset="0"/>
              </a:rPr>
              <a:t>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are fair above else</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are knowledgeable and never stop</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actively participate in the </a:t>
            </a:r>
            <a:r>
              <a:rPr lang="en-GB"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problem</a:t>
            </a:r>
          </a:p>
          <a:p>
            <a:pPr>
              <a:lnSpc>
                <a:spcPct val="107000"/>
              </a:lnSpc>
            </a:pPr>
            <a:r>
              <a:rPr lang="en-GB"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and empathize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ask when we don’t know</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follow through</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take good messages</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go the extra mile</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always acknowledge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are always polite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behave as we want to be treated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adhere to our training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mj-lt"/>
              <a:buAutoNum type="arabicPeriod"/>
            </a:pPr>
            <a:r>
              <a:rPr lang="en-GB" dirty="0">
                <a:solidFill>
                  <a:srgbClr val="C00000"/>
                </a:solidFill>
                <a:latin typeface="Calibri" panose="020F0502020204030204" pitchFamily="34" charset="0"/>
                <a:ea typeface="Calibri" panose="020F0502020204030204" pitchFamily="34" charset="0"/>
                <a:cs typeface="Times New Roman" panose="02020603050405020304" pitchFamily="18" charset="0"/>
              </a:rPr>
              <a:t>We are ambassadors of the department and the university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000" dirty="0">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descr="Top customer satisfaction survey questions to ask | Bazaarvo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971550"/>
            <a:ext cx="6553200" cy="344043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876800" y="2343150"/>
            <a:ext cx="3505200" cy="1175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FF0000"/>
                </a:solidFill>
              </a:rPr>
              <a:t>FEEDBACK POLL</a:t>
            </a:r>
            <a:endParaRPr lang="en-US" sz="3600" b="1" dirty="0">
              <a:solidFill>
                <a:srgbClr val="FF0000"/>
              </a:solidFill>
            </a:endParaRPr>
          </a:p>
        </p:txBody>
      </p:sp>
      <p:sp>
        <p:nvSpPr>
          <p:cNvPr id="4" name="TextBox 3"/>
          <p:cNvSpPr txBox="1"/>
          <p:nvPr/>
        </p:nvSpPr>
        <p:spPr>
          <a:xfrm>
            <a:off x="11201400" y="-400050"/>
            <a:ext cx="184731" cy="369332"/>
          </a:xfrm>
          <a:prstGeom prst="rect">
            <a:avLst/>
          </a:prstGeom>
          <a:noFill/>
        </p:spPr>
        <p:txBody>
          <a:bodyPr wrap="none" rtlCol="0">
            <a:spAutoFit/>
          </a:bodyPr>
          <a:lstStyle/>
          <a:p>
            <a:endParaRPr lang="en-US" dirty="0"/>
          </a:p>
        </p:txBody>
      </p:sp>
      <p:sp>
        <p:nvSpPr>
          <p:cNvPr id="5" name="TextBox 4"/>
          <p:cNvSpPr txBox="1"/>
          <p:nvPr/>
        </p:nvSpPr>
        <p:spPr>
          <a:xfrm>
            <a:off x="6638365" y="1809750"/>
            <a:ext cx="838200" cy="369332"/>
          </a:xfrm>
          <a:prstGeom prst="rect">
            <a:avLst/>
          </a:prstGeom>
          <a:noFill/>
        </p:spPr>
        <p:txBody>
          <a:bodyPr wrap="square" rtlCol="0">
            <a:spAutoFit/>
          </a:bodyPr>
          <a:lstStyle/>
          <a:p>
            <a:r>
              <a:rPr lang="en-US" dirty="0" smtClean="0">
                <a:solidFill>
                  <a:schemeClr val="bg1"/>
                </a:solidFill>
                <a:latin typeface="Adobe Gothic Std B" panose="020B0800000000000000" pitchFamily="34" charset="-128"/>
                <a:ea typeface="Adobe Gothic Std B" panose="020B0800000000000000" pitchFamily="34" charset="-128"/>
              </a:rPr>
              <a:t>We</a:t>
            </a:r>
            <a:r>
              <a:rPr lang="en-CY" dirty="0" smtClean="0">
                <a:solidFill>
                  <a:schemeClr val="bg1"/>
                </a:solidFill>
                <a:ea typeface="Adobe Gothic Std B" panose="020B0800000000000000" pitchFamily="34" charset="-128"/>
              </a:rPr>
              <a:t>…</a:t>
            </a:r>
            <a:endParaRPr lang="en-US" dirty="0">
              <a:solidFill>
                <a:schemeClr val="bg1"/>
              </a:solidFill>
              <a:latin typeface="Adobe Gothic Std B" panose="020B0800000000000000" pitchFamily="34" charset="-128"/>
              <a:ea typeface="Adobe Gothic Std B" panose="020B0800000000000000" pitchFamily="34" charset="-128"/>
            </a:endParaRPr>
          </a:p>
        </p:txBody>
      </p:sp>
    </p:spTree>
    <p:extLst>
      <p:ext uri="{BB962C8B-B14F-4D97-AF65-F5344CB8AC3E}">
        <p14:creationId xmlns:p14="http://schemas.microsoft.com/office/powerpoint/2010/main" val="368693558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098" name="Picture 2" descr="10 Examples of Positive Language in Customer Service"/>
          <p:cNvPicPr>
            <a:picLocks noChangeAspect="1" noChangeArrowheads="1"/>
          </p:cNvPicPr>
          <p:nvPr/>
        </p:nvPicPr>
        <p:blipFill rotWithShape="1">
          <a:blip r:embed="rId2">
            <a:extLst>
              <a:ext uri="{28A0092B-C50C-407E-A947-70E740481C1C}">
                <a14:useLocalDpi xmlns:a14="http://schemas.microsoft.com/office/drawing/2010/main" val="0"/>
              </a:ext>
            </a:extLst>
          </a:blip>
          <a:srcRect t="5807" b="12374"/>
          <a:stretch/>
        </p:blipFill>
        <p:spPr bwMode="auto">
          <a:xfrm>
            <a:off x="0" y="285750"/>
            <a:ext cx="5638800" cy="446939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655794" y="971550"/>
            <a:ext cx="3314005" cy="2554545"/>
          </a:xfrm>
          <a:prstGeom prst="rect">
            <a:avLst/>
          </a:prstGeom>
          <a:noFill/>
        </p:spPr>
        <p:txBody>
          <a:bodyPr wrap="square" lIns="91440" tIns="45720" rIns="91440" bIns="45720">
            <a:spAutoFit/>
          </a:bodyPr>
          <a:lstStyle/>
          <a:p>
            <a:pPr algn="ctr"/>
            <a:r>
              <a:rPr lang="en-US" sz="4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When would you say this</a:t>
            </a:r>
            <a:r>
              <a:rPr lang="en-CY" sz="4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r>
              <a:rPr lang="en-US" sz="4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p>
          <a:p>
            <a:pPr algn="ctr"/>
            <a:r>
              <a:rPr lang="en-US" sz="4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MZ examples of each!</a:t>
            </a:r>
            <a:endParaRPr lang="en-US"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41497312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8311" y="2110085"/>
            <a:ext cx="5907387"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REVIEW SCENARIOS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65782595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52800" y="19050"/>
            <a:ext cx="5791200" cy="51244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485014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52800" y="1352550"/>
            <a:ext cx="5791200" cy="37909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369649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52800" y="2343150"/>
            <a:ext cx="5791200" cy="37909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440202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52800" y="3028950"/>
            <a:ext cx="5791200" cy="37909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022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52800" y="3886201"/>
            <a:ext cx="5791200" cy="37909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64571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60420" y="4248150"/>
            <a:ext cx="5791200" cy="37909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203893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
        <p:nvSpPr>
          <p:cNvPr id="6" name="Rectangle 5"/>
          <p:cNvSpPr/>
          <p:nvPr/>
        </p:nvSpPr>
        <p:spPr>
          <a:xfrm>
            <a:off x="3352800" y="4629150"/>
            <a:ext cx="5791200" cy="37909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965462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926581"/>
              </p:ext>
            </p:extLst>
          </p:nvPr>
        </p:nvGraphicFramePr>
        <p:xfrm>
          <a:off x="19051" y="1"/>
          <a:ext cx="9124949" cy="5143498"/>
        </p:xfrm>
        <a:graphic>
          <a:graphicData uri="http://schemas.openxmlformats.org/drawingml/2006/table">
            <a:tbl>
              <a:tblPr/>
              <a:tblGrid>
                <a:gridCol w="1276741">
                  <a:extLst>
                    <a:ext uri="{9D8B030D-6E8A-4147-A177-3AD203B41FA5}">
                      <a16:colId xmlns:a16="http://schemas.microsoft.com/office/drawing/2014/main" val="474354896"/>
                    </a:ext>
                  </a:extLst>
                </a:gridCol>
                <a:gridCol w="2069074">
                  <a:extLst>
                    <a:ext uri="{9D8B030D-6E8A-4147-A177-3AD203B41FA5}">
                      <a16:colId xmlns:a16="http://schemas.microsoft.com/office/drawing/2014/main" val="2796545195"/>
                    </a:ext>
                  </a:extLst>
                </a:gridCol>
                <a:gridCol w="5779134">
                  <a:extLst>
                    <a:ext uri="{9D8B030D-6E8A-4147-A177-3AD203B41FA5}">
                      <a16:colId xmlns:a16="http://schemas.microsoft.com/office/drawing/2014/main" val="2843144181"/>
                    </a:ext>
                  </a:extLst>
                </a:gridCol>
              </a:tblGrid>
              <a:tr h="118211">
                <a:tc>
                  <a:txBody>
                    <a:bodyPr/>
                    <a:lstStyle/>
                    <a:p>
                      <a:pPr algn="l" fontAlgn="t"/>
                      <a:r>
                        <a:rPr lang="en-US" sz="700" b="1">
                          <a:solidFill>
                            <a:srgbClr val="666666"/>
                          </a:solidFill>
                          <a:effectLst/>
                          <a:latin typeface="colaborate-regular"/>
                        </a:rPr>
                        <a:t>Negative Characteristic</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regular"/>
                        </a:rPr>
                        <a:t>Negative Response</a:t>
                      </a:r>
                      <a:endParaRPr lang="en-US" sz="700" b="1">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regular"/>
                        </a:rPr>
                        <a:t>Positive Response</a:t>
                      </a:r>
                      <a:endParaRPr lang="en-US" sz="700" b="1" dirty="0">
                        <a:solidFill>
                          <a:srgbClr val="666666"/>
                        </a:solidFill>
                        <a:effectLst/>
                        <a:latin typeface="colaborate-thin"/>
                      </a:endParaRP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1303031"/>
                  </a:ext>
                </a:extLst>
              </a:tr>
              <a:tr h="230141">
                <a:tc rowSpan="8">
                  <a:txBody>
                    <a:bodyPr/>
                    <a:lstStyle/>
                    <a:p>
                      <a:pPr algn="l" fontAlgn="t"/>
                      <a:r>
                        <a:rPr lang="en-US" sz="700" b="1">
                          <a:solidFill>
                            <a:srgbClr val="666666"/>
                          </a:solidFill>
                          <a:effectLst/>
                          <a:latin typeface="colaborate-thin"/>
                        </a:rPr>
                        <a:t>Blaming or Deflecting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help if you don't have the right documentation.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Let's work together to gather the needed documentation and find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83795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It's not my fault; it's the system's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caused by the system. Let's see how we can work around it to meet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96556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our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I'm sorry for the inconvenience. Let's figure out how we can make this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874807"/>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an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3060304"/>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understand this is a concern for you. Let me see how we can address and resolve the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589435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 should have read the instructions.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if there was any confusion. Let's review the instructions together, and I'll guide you through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560557"/>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 should have read the terms and conditions.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any confusion. Let's work together to find a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126991"/>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first one to complain about this.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feedback; let's work together to make sure this issue gets resolved.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13895322"/>
                  </a:ext>
                </a:extLst>
              </a:tr>
              <a:tr h="118211">
                <a:tc rowSpan="2">
                  <a:txBody>
                    <a:bodyPr/>
                    <a:lstStyle/>
                    <a:p>
                      <a:pPr algn="l" fontAlgn="t"/>
                      <a:r>
                        <a:rPr lang="en-US" sz="700" b="1">
                          <a:solidFill>
                            <a:srgbClr val="666666"/>
                          </a:solidFill>
                          <a:effectLst/>
                          <a:latin typeface="colaborate-thin"/>
                        </a:rPr>
                        <a:t>Dismissing Customer Concerns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overreacting.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discuss your concerns, and I'll do my best to address them appropriately.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3676442"/>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the only one with this problem.</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I'm sorry to hear you're experiencing this. Let's work together to figure out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6423495"/>
                  </a:ext>
                </a:extLst>
              </a:tr>
              <a:tr h="118211">
                <a:tc rowSpan="5">
                  <a:txBody>
                    <a:bodyPr/>
                    <a:lstStyle/>
                    <a:p>
                      <a:pPr algn="l" fontAlgn="t"/>
                      <a:r>
                        <a:rPr lang="en-US" sz="700" b="1">
                          <a:solidFill>
                            <a:srgbClr val="666666"/>
                          </a:solidFill>
                          <a:effectLst/>
                          <a:latin typeface="colaborate-thin"/>
                        </a:rPr>
                        <a:t>Failure to Offer Solutions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investigate the issue further and find a way to help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10242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help you with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may not have the answer now, I'll find someone who can assist you better.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93416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I can do to help.</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an immediate solution, but I'm committed to finding a way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2928772"/>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There's nothing more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explore additional options to see if there's anything else we can try.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4066779"/>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You'll have to live with the product/service as is.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Let's explore how we can enhance your current experience or find alternatives that better suit your needs.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0605978"/>
                  </a:ext>
                </a:extLst>
              </a:tr>
              <a:tr h="230141">
                <a:tc rowSpan="4">
                  <a:txBody>
                    <a:bodyPr/>
                    <a:lstStyle/>
                    <a:p>
                      <a:pPr algn="l" fontAlgn="t"/>
                      <a:r>
                        <a:rPr lang="en-US" sz="700" b="1">
                          <a:solidFill>
                            <a:srgbClr val="666666"/>
                          </a:solidFill>
                          <a:effectLst/>
                          <a:latin typeface="colaborate-thin"/>
                        </a:rPr>
                        <a:t>Inflexibility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until you provide more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more information is needed. Let's work together to gather the necessary details to resolve your issue.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9847230"/>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I can't offer you any compensation.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frustration. Let me see what options are available for compensation or resolution that would be fair and satisfactory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159422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exceptions.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exceptions are rare, I'll review your case to see if there's anything we can do to assist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76165319"/>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That's not our policy.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our policy is X, I'll see what exceptions or alternatives we can explore for your situation.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9522096"/>
                  </a:ext>
                </a:extLst>
              </a:tr>
              <a:tr h="118211">
                <a:tc rowSpan="7">
                  <a:txBody>
                    <a:bodyPr/>
                    <a:lstStyle/>
                    <a:p>
                      <a:pPr algn="l" fontAlgn="t"/>
                      <a:r>
                        <a:rPr lang="en-US" sz="700" b="1">
                          <a:solidFill>
                            <a:srgbClr val="666666"/>
                          </a:solidFill>
                          <a:effectLst/>
                          <a:latin typeface="colaborate-thin"/>
                        </a:rPr>
                        <a:t>Lack of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anything about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Let me see what I can do to assist you in finding a 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932061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can't make any promises.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 can't guarantee specific outcomes, I'll do my best to address your concerns and find a satisfactory resolution.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8229716"/>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I'm not responsible for that.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Even though it's not directly within my scope, I'll assist you in finding the right person to handle your concern.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3336726"/>
                  </a:ext>
                </a:extLst>
              </a:tr>
              <a:tr h="166893">
                <a:tc vMerge="1">
                  <a:txBody>
                    <a:bodyPr/>
                    <a:lstStyle/>
                    <a:p>
                      <a:endParaRPr lang="en-US"/>
                    </a:p>
                  </a:txBody>
                  <a:tcPr/>
                </a:tc>
                <a:tc>
                  <a:txBody>
                    <a:bodyPr/>
                    <a:lstStyle/>
                    <a:p>
                      <a:pPr algn="l" fontAlgn="t"/>
                      <a:r>
                        <a:rPr lang="en-US" sz="700" b="1">
                          <a:solidFill>
                            <a:srgbClr val="666666"/>
                          </a:solidFill>
                          <a:effectLst/>
                          <a:latin typeface="colaborate-thin"/>
                        </a:rPr>
                        <a:t>It's company policy; there's nothing I can do.</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this may be frustrating. Let's explore possible alternatives within our policies.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76265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department.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While it may not be my primary area, I'll guide you to the right department or individual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1465210"/>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fault.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inconvenience. Let's focus on finding a solution and making things right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300791"/>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It's not my responsibility.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be the expert in this area, but I'll connect you with someone who can provide the assistance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747909"/>
                  </a:ext>
                </a:extLst>
              </a:tr>
              <a:tr h="118211">
                <a:tc rowSpan="2">
                  <a:txBody>
                    <a:bodyPr/>
                    <a:lstStyle/>
                    <a:p>
                      <a:pPr algn="l" fontAlgn="t"/>
                      <a:r>
                        <a:rPr lang="en-US" sz="700" b="1">
                          <a:solidFill>
                            <a:srgbClr val="666666"/>
                          </a:solidFill>
                          <a:effectLst/>
                          <a:latin typeface="colaborate-thin"/>
                        </a:rPr>
                        <a:t>Poor Empathy and Understanding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don't know.</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may not have the information right now, but I'll find out for you. Please allow me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307888"/>
                  </a:ext>
                </a:extLst>
              </a:tr>
              <a:tr h="230141">
                <a:tc vMerge="1">
                  <a:txBody>
                    <a:bodyPr/>
                    <a:lstStyle/>
                    <a:p>
                      <a:endParaRPr lang="en-US"/>
                    </a:p>
                  </a:txBody>
                  <a:tcPr/>
                </a:tc>
                <a:tc>
                  <a:txBody>
                    <a:bodyPr/>
                    <a:lstStyle/>
                    <a:p>
                      <a:pPr algn="l" fontAlgn="t"/>
                      <a:r>
                        <a:rPr lang="en-US" sz="700" b="1">
                          <a:solidFill>
                            <a:srgbClr val="666666"/>
                          </a:solidFill>
                          <a:effectLst/>
                          <a:latin typeface="colaborate-thin"/>
                        </a:rPr>
                        <a:t>You're being unreasonable.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understand your concerns may be challenging. Let's work together to find a solution that meets both your needs and our capabilities.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7427960"/>
                  </a:ext>
                </a:extLst>
              </a:tr>
              <a:tr h="118211">
                <a:tc rowSpan="2">
                  <a:txBody>
                    <a:bodyPr/>
                    <a:lstStyle/>
                    <a:p>
                      <a:pPr algn="l" fontAlgn="t"/>
                      <a:r>
                        <a:rPr lang="en-US" sz="700" b="1">
                          <a:solidFill>
                            <a:srgbClr val="666666"/>
                          </a:solidFill>
                          <a:effectLst/>
                          <a:latin typeface="colaborate-thin"/>
                        </a:rPr>
                        <a:t>Refusal to Provide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give you that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check the details and provide the information you need.</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40389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I don't have the information.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gather the necessary information for you. Please bear with me for a moment.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5986212"/>
                  </a:ext>
                </a:extLst>
              </a:tr>
              <a:tr h="118211">
                <a:tc>
                  <a:txBody>
                    <a:bodyPr/>
                    <a:lstStyle/>
                    <a:p>
                      <a:pPr algn="l" fontAlgn="t"/>
                      <a:r>
                        <a:rPr lang="en-US" sz="700" b="1">
                          <a:solidFill>
                            <a:srgbClr val="666666"/>
                          </a:solidFill>
                          <a:effectLst/>
                          <a:latin typeface="colaborate-thin"/>
                        </a:rPr>
                        <a:t>Rude or Offensive Language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You're wrong.</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appreciate your perspective. Let's review the information together to ensure we're on the same page.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218622"/>
                  </a:ext>
                </a:extLst>
              </a:tr>
              <a:tr h="118211">
                <a:tc rowSpan="4">
                  <a:txBody>
                    <a:bodyPr/>
                    <a:lstStyle/>
                    <a:p>
                      <a:pPr algn="l" fontAlgn="t"/>
                      <a:r>
                        <a:rPr lang="en-US" sz="700" b="1">
                          <a:solidFill>
                            <a:srgbClr val="666666"/>
                          </a:solidFill>
                          <a:effectLst/>
                          <a:latin typeface="colaborate-thin"/>
                        </a:rPr>
                        <a:t>Time Insensitivity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can't do it any faster.</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do my best to expedite the process.</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9507100"/>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I'm not authorized to make that decision.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I'll escalate this to the appropriate authority for review. In the meantime, I'll do my best to assist you within my capacity.</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3471405"/>
                  </a:ext>
                </a:extLst>
              </a:tr>
              <a:tr h="118211">
                <a:tc vMerge="1">
                  <a:txBody>
                    <a:bodyPr/>
                    <a:lstStyle/>
                    <a:p>
                      <a:endParaRPr lang="en-US"/>
                    </a:p>
                  </a:txBody>
                  <a:tcPr/>
                </a:tc>
                <a:tc>
                  <a:txBody>
                    <a:bodyPr/>
                    <a:lstStyle/>
                    <a:p>
                      <a:pPr algn="l" fontAlgn="t"/>
                      <a:r>
                        <a:rPr lang="en-US" sz="700" b="1">
                          <a:solidFill>
                            <a:srgbClr val="666666"/>
                          </a:solidFill>
                          <a:effectLst/>
                          <a:latin typeface="colaborate-thin"/>
                        </a:rPr>
                        <a:t>You'll have to wait.</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a:solidFill>
                            <a:srgbClr val="666666"/>
                          </a:solidFill>
                          <a:effectLst/>
                          <a:latin typeface="colaborate-thin"/>
                        </a:rPr>
                        <a:t>I apologize for the wait. I'll do my best to expedite the resolution for you.</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6188023"/>
                  </a:ext>
                </a:extLst>
              </a:tr>
              <a:tr h="146151">
                <a:tc vMerge="1">
                  <a:txBody>
                    <a:bodyPr/>
                    <a:lstStyle/>
                    <a:p>
                      <a:endParaRPr lang="en-US"/>
                    </a:p>
                  </a:txBody>
                  <a:tcPr/>
                </a:tc>
                <a:tc>
                  <a:txBody>
                    <a:bodyPr/>
                    <a:lstStyle/>
                    <a:p>
                      <a:pPr algn="l" fontAlgn="t"/>
                      <a:r>
                        <a:rPr lang="en-US" sz="700" b="1">
                          <a:solidFill>
                            <a:srgbClr val="666666"/>
                          </a:solidFill>
                          <a:effectLst/>
                          <a:latin typeface="colaborate-thin"/>
                        </a:rPr>
                        <a:t>You're just going to have to wait your turn.</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700" b="1" dirty="0">
                          <a:solidFill>
                            <a:srgbClr val="666666"/>
                          </a:solidFill>
                          <a:effectLst/>
                          <a:latin typeface="colaborate-thin"/>
                        </a:rPr>
                        <a:t>I apologize for the wait. I'll do my best to address your concerns as soon as possible.</a:t>
                      </a:r>
                    </a:p>
                  </a:txBody>
                  <a:tcPr marL="5986" marR="5986" marT="2993" marB="299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675589"/>
                  </a:ext>
                </a:extLst>
              </a:tr>
            </a:tbl>
          </a:graphicData>
        </a:graphic>
      </p:graphicFrame>
    </p:spTree>
    <p:extLst>
      <p:ext uri="{BB962C8B-B14F-4D97-AF65-F5344CB8AC3E}">
        <p14:creationId xmlns:p14="http://schemas.microsoft.com/office/powerpoint/2010/main" val="2169943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4" name="Picture 4" descr="http://3.bp.blogspot.com/-fhtWb64bYxw/URBuv40_2vI/AAAAAAAAAlo/ZIh-CRMq18U/s1600/Chapter_1-1ipqct3.gif"/>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1000" y="666750"/>
            <a:ext cx="3045871" cy="3232507"/>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cdn.hloom.com/images/pp/resume/getting-start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9172"/>
            <a:ext cx="4622037"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53502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09550"/>
            <a:ext cx="7772400" cy="1102519"/>
          </a:xfrm>
        </p:spPr>
        <p:txBody>
          <a:bodyPr>
            <a:normAutofit fontScale="90000"/>
          </a:bodyPr>
          <a:lstStyle/>
          <a:p>
            <a:r>
              <a:rPr dirty="0"/>
              <a:t>Ultimate Guide to Customer Service</a:t>
            </a:r>
          </a:p>
        </p:txBody>
      </p:sp>
      <p:sp>
        <p:nvSpPr>
          <p:cNvPr id="3" name="Subtitle 2"/>
          <p:cNvSpPr>
            <a:spLocks noGrp="1"/>
          </p:cNvSpPr>
          <p:nvPr>
            <p:ph type="subTitle" idx="1"/>
          </p:nvPr>
        </p:nvSpPr>
        <p:spPr>
          <a:xfrm>
            <a:off x="1066800" y="1504950"/>
            <a:ext cx="6400800" cy="1314450"/>
          </a:xfrm>
        </p:spPr>
        <p:txBody>
          <a:bodyPr>
            <a:normAutofit/>
          </a:bodyPr>
          <a:lstStyle/>
          <a:p>
            <a:r>
              <a:rPr dirty="0"/>
              <a:t>Key principles and techniques for excellent customer </a:t>
            </a:r>
            <a:r>
              <a:rPr dirty="0" smtClean="0"/>
              <a:t>service</a:t>
            </a:r>
            <a:endParaRPr dirty="0"/>
          </a:p>
        </p:txBody>
      </p:sp>
    </p:spTree>
    <p:extLst>
      <p:ext uri="{BB962C8B-B14F-4D97-AF65-F5344CB8AC3E}">
        <p14:creationId xmlns:p14="http://schemas.microsoft.com/office/powerpoint/2010/main" val="342721414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hat is customer serv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8" y="0"/>
            <a:ext cx="9141542" cy="5624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50544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Listening is Key</a:t>
            </a:r>
          </a:p>
        </p:txBody>
      </p:sp>
      <p:sp>
        <p:nvSpPr>
          <p:cNvPr id="3" name="Content Placeholder 2"/>
          <p:cNvSpPr>
            <a:spLocks noGrp="1"/>
          </p:cNvSpPr>
          <p:nvPr>
            <p:ph idx="1"/>
          </p:nvPr>
        </p:nvSpPr>
        <p:spPr>
          <a:xfrm>
            <a:off x="0" y="1276350"/>
            <a:ext cx="6400800" cy="3394472"/>
          </a:xfrm>
        </p:spPr>
        <p:txBody>
          <a:bodyPr>
            <a:normAutofit fontScale="92500" lnSpcReduction="20000"/>
          </a:bodyPr>
          <a:lstStyle/>
          <a:p>
            <a:r>
              <a:rPr dirty="0"/>
              <a:t>Main Point: 'Listen, Listen, and Listen'</a:t>
            </a:r>
          </a:p>
          <a:p>
            <a:r>
              <a:rPr dirty="0"/>
              <a:t>• Maintaining eye contact and greeting customers indicates attention.</a:t>
            </a:r>
          </a:p>
          <a:p>
            <a:r>
              <a:rPr dirty="0"/>
              <a:t>• Listening is more than hearing—it requires focus and understanding.</a:t>
            </a:r>
          </a:p>
          <a:p>
            <a:r>
              <a:rPr dirty="0"/>
              <a:t>• Fast and accurate responses build confidence in customers.</a:t>
            </a:r>
          </a:p>
        </p:txBody>
      </p:sp>
      <p:pic>
        <p:nvPicPr>
          <p:cNvPr id="4098" name="Picture 2" descr="What is active listening? - Twink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276350"/>
            <a:ext cx="4584700" cy="2379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4689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Speed &amp; Accuracy</a:t>
            </a:r>
          </a:p>
        </p:txBody>
      </p:sp>
      <p:sp>
        <p:nvSpPr>
          <p:cNvPr id="3" name="Content Placeholder 2"/>
          <p:cNvSpPr>
            <a:spLocks noGrp="1"/>
          </p:cNvSpPr>
          <p:nvPr>
            <p:ph idx="1"/>
          </p:nvPr>
        </p:nvSpPr>
        <p:spPr>
          <a:xfrm>
            <a:off x="12700" y="1200150"/>
            <a:ext cx="6629400" cy="3394472"/>
          </a:xfrm>
        </p:spPr>
        <p:txBody>
          <a:bodyPr/>
          <a:lstStyle/>
          <a:p>
            <a:r>
              <a:rPr dirty="0"/>
              <a:t>Main Point: 'Be Fast AND Accurate'</a:t>
            </a:r>
          </a:p>
          <a:p>
            <a:r>
              <a:rPr dirty="0"/>
              <a:t>• Respond quickly and accurately.</a:t>
            </a:r>
          </a:p>
          <a:p>
            <a:r>
              <a:rPr dirty="0"/>
              <a:t>• Listen actively to diagnose issues and escalate when necessary.</a:t>
            </a:r>
          </a:p>
          <a:p>
            <a:r>
              <a:rPr dirty="0"/>
              <a:t>• Customers appreciate efficiency combined with correctness.</a:t>
            </a:r>
          </a:p>
        </p:txBody>
      </p:sp>
      <p:pic>
        <p:nvPicPr>
          <p:cNvPr id="5122" name="Picture 2" descr="Yosuke Hanamura - BlazBlue Wik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0768" y="1231900"/>
            <a:ext cx="2825132" cy="381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553519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Civility and Respect</a:t>
            </a:r>
          </a:p>
        </p:txBody>
      </p:sp>
      <p:sp>
        <p:nvSpPr>
          <p:cNvPr id="3" name="Content Placeholder 2"/>
          <p:cNvSpPr>
            <a:spLocks noGrp="1"/>
          </p:cNvSpPr>
          <p:nvPr>
            <p:ph idx="1"/>
          </p:nvPr>
        </p:nvSpPr>
        <p:spPr>
          <a:xfrm>
            <a:off x="228600" y="1200150"/>
            <a:ext cx="5257800" cy="3394472"/>
          </a:xfrm>
        </p:spPr>
        <p:txBody>
          <a:bodyPr>
            <a:normAutofit fontScale="85000" lnSpcReduction="20000"/>
          </a:bodyPr>
          <a:lstStyle/>
          <a:p>
            <a:r>
              <a:rPr dirty="0"/>
              <a:t>Main Point: 'Be Unfailingly Civil and Respectful'</a:t>
            </a:r>
          </a:p>
          <a:p>
            <a:r>
              <a:rPr dirty="0"/>
              <a:t>• Every customer's issue is significant to them—treat it that way.</a:t>
            </a:r>
          </a:p>
          <a:p>
            <a:r>
              <a:rPr dirty="0"/>
              <a:t>• Stay patient, avoid making the customer feel inadequate.</a:t>
            </a:r>
          </a:p>
          <a:p>
            <a:r>
              <a:rPr dirty="0"/>
              <a:t>• Suggest improvements to reduce repetitive issues.</a:t>
            </a:r>
          </a:p>
        </p:txBody>
      </p:sp>
      <p:pic>
        <p:nvPicPr>
          <p:cNvPr id="6146" name="Picture 2" descr="Kristina Rose - RPC Libr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478" y="819150"/>
            <a:ext cx="2911322" cy="4156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66318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Systematic Follow-Up</a:t>
            </a:r>
          </a:p>
        </p:txBody>
      </p:sp>
      <p:sp>
        <p:nvSpPr>
          <p:cNvPr id="3" name="Content Placeholder 2"/>
          <p:cNvSpPr>
            <a:spLocks noGrp="1"/>
          </p:cNvSpPr>
          <p:nvPr>
            <p:ph idx="1"/>
          </p:nvPr>
        </p:nvSpPr>
        <p:spPr>
          <a:xfrm>
            <a:off x="457200" y="1200151"/>
            <a:ext cx="5410200" cy="3394472"/>
          </a:xfrm>
        </p:spPr>
        <p:txBody>
          <a:bodyPr>
            <a:normAutofit lnSpcReduction="10000"/>
          </a:bodyPr>
          <a:lstStyle/>
          <a:p>
            <a:r>
              <a:rPr dirty="0"/>
              <a:t>Main Point: 'Make Follow-Up Second Nature'</a:t>
            </a:r>
          </a:p>
          <a:p>
            <a:r>
              <a:rPr dirty="0"/>
              <a:t>• Following up strengthens relationships.</a:t>
            </a:r>
          </a:p>
          <a:p>
            <a:r>
              <a:rPr dirty="0"/>
              <a:t>• Use systematic tools to track and ensure no issues are overlooked.</a:t>
            </a:r>
          </a:p>
        </p:txBody>
      </p:sp>
      <p:pic>
        <p:nvPicPr>
          <p:cNvPr id="8194" name="Picture 2" descr="Footprints - Free people ic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4700" y="1336874"/>
            <a:ext cx="3121025" cy="3121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05148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Collaboration with Colleagues</a:t>
            </a:r>
          </a:p>
        </p:txBody>
      </p:sp>
      <p:sp>
        <p:nvSpPr>
          <p:cNvPr id="3" name="Content Placeholder 2"/>
          <p:cNvSpPr>
            <a:spLocks noGrp="1"/>
          </p:cNvSpPr>
          <p:nvPr>
            <p:ph idx="1"/>
          </p:nvPr>
        </p:nvSpPr>
        <p:spPr>
          <a:xfrm>
            <a:off x="152400" y="1352550"/>
            <a:ext cx="5867400" cy="3394472"/>
          </a:xfrm>
        </p:spPr>
        <p:txBody>
          <a:bodyPr>
            <a:normAutofit fontScale="92500" lnSpcReduction="20000"/>
          </a:bodyPr>
          <a:lstStyle/>
          <a:p>
            <a:r>
              <a:rPr dirty="0"/>
              <a:t>Main Point: 'Support Fellow Employees'</a:t>
            </a:r>
          </a:p>
          <a:p>
            <a:r>
              <a:rPr dirty="0"/>
              <a:t>• Work as a team to provide continuity in service.</a:t>
            </a:r>
          </a:p>
          <a:p>
            <a:r>
              <a:rPr dirty="0"/>
              <a:t>• Help colleagues improve, rather than criticize them.</a:t>
            </a:r>
          </a:p>
          <a:p>
            <a:r>
              <a:rPr dirty="0"/>
              <a:t>• Address issues with patience and offer assistance.</a:t>
            </a:r>
          </a:p>
        </p:txBody>
      </p:sp>
      <p:pic>
        <p:nvPicPr>
          <p:cNvPr id="7170" name="Picture 2" descr="one more game? on X: &quot;Two more pairs of footsteps rushed to the two on the  floor. &quot;Akehoshi...!&quot; https://t.co/3pLwtDAhrf&quot; / 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346195"/>
            <a:ext cx="2821690" cy="3797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7398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Humility and Ownership</a:t>
            </a:r>
          </a:p>
        </p:txBody>
      </p:sp>
      <p:sp>
        <p:nvSpPr>
          <p:cNvPr id="3" name="Content Placeholder 2"/>
          <p:cNvSpPr>
            <a:spLocks noGrp="1"/>
          </p:cNvSpPr>
          <p:nvPr>
            <p:ph idx="1"/>
          </p:nvPr>
        </p:nvSpPr>
        <p:spPr>
          <a:xfrm>
            <a:off x="0" y="1276350"/>
            <a:ext cx="6248400" cy="3394472"/>
          </a:xfrm>
        </p:spPr>
        <p:txBody>
          <a:bodyPr>
            <a:normAutofit lnSpcReduction="10000"/>
          </a:bodyPr>
          <a:lstStyle/>
          <a:p>
            <a:r>
              <a:rPr dirty="0"/>
              <a:t>Main Point: 'Own Up to Mistakes with Humility'</a:t>
            </a:r>
          </a:p>
          <a:p>
            <a:r>
              <a:rPr dirty="0"/>
              <a:t>• Apologize sincerely, even if the mistake isn't directly your fault.</a:t>
            </a:r>
          </a:p>
          <a:p>
            <a:r>
              <a:rPr dirty="0"/>
              <a:t>• Show that the company holds itself to high standards and values customer feedback.</a:t>
            </a:r>
          </a:p>
        </p:txBody>
      </p:sp>
      <p:pic>
        <p:nvPicPr>
          <p:cNvPr id="9218" name="Picture 2" descr="Exploring images in the style of selected image: [Angel of humility ] |  PixA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284486"/>
            <a:ext cx="3060700" cy="3060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025004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Strengthening Relationships</a:t>
            </a:r>
          </a:p>
        </p:txBody>
      </p:sp>
      <p:sp>
        <p:nvSpPr>
          <p:cNvPr id="3" name="Content Placeholder 2"/>
          <p:cNvSpPr>
            <a:spLocks noGrp="1"/>
          </p:cNvSpPr>
          <p:nvPr>
            <p:ph idx="1"/>
          </p:nvPr>
        </p:nvSpPr>
        <p:spPr>
          <a:xfrm>
            <a:off x="0" y="1276350"/>
            <a:ext cx="5486400" cy="3394472"/>
          </a:xfrm>
        </p:spPr>
        <p:txBody>
          <a:bodyPr>
            <a:normAutofit lnSpcReduction="10000"/>
          </a:bodyPr>
          <a:lstStyle/>
          <a:p>
            <a:r>
              <a:rPr dirty="0"/>
              <a:t>Main Point: 'Make the Relationship More Valuable'</a:t>
            </a:r>
          </a:p>
          <a:p>
            <a:r>
              <a:rPr dirty="0"/>
              <a:t>• Focus on the customer’s success to ensure loyalty.</a:t>
            </a:r>
          </a:p>
          <a:p>
            <a:r>
              <a:rPr dirty="0"/>
              <a:t>• Engage with customers to understand their needs and pain points.</a:t>
            </a:r>
          </a:p>
        </p:txBody>
      </p:sp>
      <p:pic>
        <p:nvPicPr>
          <p:cNvPr id="10246" name="Picture 6" descr="Who is the strongest anime character ever created and why? - Quo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1673" y="361950"/>
            <a:ext cx="3422470" cy="4900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831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Handling Difficult Customers</a:t>
            </a:r>
          </a:p>
        </p:txBody>
      </p:sp>
      <p:sp>
        <p:nvSpPr>
          <p:cNvPr id="3" name="Content Placeholder 2"/>
          <p:cNvSpPr>
            <a:spLocks noGrp="1"/>
          </p:cNvSpPr>
          <p:nvPr>
            <p:ph idx="1"/>
          </p:nvPr>
        </p:nvSpPr>
        <p:spPr>
          <a:xfrm>
            <a:off x="25400" y="1352550"/>
            <a:ext cx="6375400" cy="3394472"/>
          </a:xfrm>
        </p:spPr>
        <p:txBody>
          <a:bodyPr>
            <a:normAutofit fontScale="92500" lnSpcReduction="20000"/>
          </a:bodyPr>
          <a:lstStyle/>
          <a:p>
            <a:r>
              <a:rPr dirty="0"/>
              <a:t>Main Point: 'Techniques for Difficult Cases'</a:t>
            </a:r>
          </a:p>
          <a:p>
            <a:r>
              <a:rPr dirty="0"/>
              <a:t>• Appreciate and adjust to the customer’s behavior.</a:t>
            </a:r>
          </a:p>
          <a:p>
            <a:r>
              <a:rPr dirty="0"/>
              <a:t>• Build rapport and empathy to de-escalate situations.</a:t>
            </a:r>
          </a:p>
          <a:p>
            <a:r>
              <a:rPr dirty="0"/>
              <a:t>• Explore the root causes and focus on positive future outcomes.</a:t>
            </a:r>
          </a:p>
        </p:txBody>
      </p:sp>
      <p:pic>
        <p:nvPicPr>
          <p:cNvPr id="11266" name="Picture 2" descr="Magibon – The little girl who stares are you with HUGE eyes — Rants at a  Picn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04529" y="1968018"/>
            <a:ext cx="3128585" cy="2163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678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42674" y="0"/>
            <a:ext cx="4081374" cy="692497"/>
          </a:xfrm>
          <a:prstGeom prst="rect">
            <a:avLst/>
          </a:prstGeom>
          <a:noFill/>
        </p:spPr>
        <p:txBody>
          <a:bodyPr wrap="none" lIns="68580" tIns="34290" rIns="68580" bIns="34290">
            <a:spAutoFit/>
          </a:bodyPr>
          <a:lstStyle/>
          <a:p>
            <a:pPr algn="ctr"/>
            <a:r>
              <a:rPr lang="en-US" sz="40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MAGIC FORMULA </a:t>
            </a:r>
          </a:p>
        </p:txBody>
      </p:sp>
      <p:sp>
        <p:nvSpPr>
          <p:cNvPr id="5" name="Rectangle 4"/>
          <p:cNvSpPr/>
          <p:nvPr/>
        </p:nvSpPr>
        <p:spPr>
          <a:xfrm>
            <a:off x="-28575" y="1457876"/>
            <a:ext cx="9153525" cy="3685624"/>
          </a:xfrm>
          <a:prstGeom prst="rect">
            <a:avLst/>
          </a:prstGeom>
        </p:spPr>
        <p:txBody>
          <a:bodyPr wrap="square">
            <a:spAutoFit/>
          </a:bodyPr>
          <a:lstStyle/>
          <a:p>
            <a:pPr>
              <a:buFont typeface="Arial" panose="020B0604020202020204" pitchFamily="34" charset="0"/>
              <a:buChar char="•"/>
            </a:pPr>
            <a:r>
              <a:rPr lang="en-US" sz="2000" dirty="0">
                <a:effectLst>
                  <a:outerShdw blurRad="38100" dist="38100" dir="2700000" algn="tl">
                    <a:srgbClr val="000000">
                      <a:alpha val="43137"/>
                    </a:srgbClr>
                  </a:outerShdw>
                </a:effectLst>
                <a:latin typeface="Stencil" panose="040409050D0802020404" pitchFamily="82" charset="0"/>
                <a:ea typeface="Kozuka Gothic Pro H" panose="020B0800000000000000" pitchFamily="34" charset="-128"/>
              </a:rPr>
              <a:t>Hear:</a:t>
            </a:r>
            <a:r>
              <a:rPr lang="en-US" dirty="0">
                <a:effectLst>
                  <a:outerShdw blurRad="38100" dist="38100" dir="2700000" algn="tl">
                    <a:srgbClr val="000000">
                      <a:alpha val="43137"/>
                    </a:srgbClr>
                  </a:outerShdw>
                </a:effectLst>
                <a:latin typeface="Stencil" panose="040409050D0802020404" pitchFamily="82" charset="0"/>
                <a:ea typeface="Kozuka Gothic Pro H" panose="020B0800000000000000" pitchFamily="34" charset="-128"/>
              </a:rPr>
              <a:t> </a:t>
            </a:r>
            <a:r>
              <a:rPr lang="en-US" sz="1500" b="1" dirty="0">
                <a:solidFill>
                  <a:srgbClr val="FF0000"/>
                </a:solidFill>
                <a:latin typeface="Kozuka Gothic Pro H" panose="020B0800000000000000" pitchFamily="34" charset="-128"/>
                <a:ea typeface="Kozuka Gothic Pro H" panose="020B0800000000000000" pitchFamily="34" charset="-128"/>
              </a:rPr>
              <a:t>Allow the customer to say everything they want to say without interrupting them</a:t>
            </a:r>
          </a:p>
          <a:p>
            <a:pPr>
              <a:buFont typeface="Arial" panose="020B0604020202020204" pitchFamily="34" charset="0"/>
              <a:buChar char="•"/>
            </a:pPr>
            <a:endParaRPr lang="en-US" sz="1500" b="1" dirty="0">
              <a:solidFill>
                <a:srgbClr val="FF0000"/>
              </a:solidFill>
              <a:latin typeface="Kozuka Gothic Pro H" panose="020B0800000000000000" pitchFamily="34" charset="-128"/>
              <a:ea typeface="Kozuka Gothic Pro H" panose="020B0800000000000000" pitchFamily="34" charset="-128"/>
            </a:endParaRPr>
          </a:p>
          <a:p>
            <a:pPr>
              <a:buFont typeface="Arial" panose="020B0604020202020204" pitchFamily="34" charset="0"/>
              <a:buChar char="•"/>
            </a:pPr>
            <a:r>
              <a:rPr lang="en-US" sz="2000" dirty="0">
                <a:effectLst>
                  <a:outerShdw blurRad="38100" dist="38100" dir="2700000" algn="tl">
                    <a:srgbClr val="000000">
                      <a:alpha val="43137"/>
                    </a:srgbClr>
                  </a:outerShdw>
                </a:effectLst>
                <a:latin typeface="Stencil" panose="040409050D0802020404" pitchFamily="82" charset="0"/>
                <a:ea typeface="Kozuka Gothic Pro H" panose="020B0800000000000000" pitchFamily="34" charset="-128"/>
              </a:rPr>
              <a:t>Empathize: </a:t>
            </a:r>
            <a:r>
              <a:rPr lang="en-US" sz="1500" b="1" dirty="0">
                <a:solidFill>
                  <a:srgbClr val="FF0000"/>
                </a:solidFill>
                <a:latin typeface="Kozuka Gothic Pro H" panose="020B0800000000000000" pitchFamily="34" charset="-128"/>
                <a:ea typeface="Kozuka Gothic Pro H" panose="020B0800000000000000" pitchFamily="34" charset="-128"/>
              </a:rPr>
              <a:t>Show them that after listening to them, you deeply understand how they feel in the phrases you use. Say things like: “I understand how you must feel.”</a:t>
            </a:r>
          </a:p>
          <a:p>
            <a:pPr>
              <a:buFont typeface="Arial" panose="020B0604020202020204" pitchFamily="34" charset="0"/>
              <a:buChar char="•"/>
            </a:pPr>
            <a:endParaRPr lang="en-US" sz="1500" b="1" dirty="0">
              <a:solidFill>
                <a:srgbClr val="FF0000"/>
              </a:solidFill>
              <a:latin typeface="Kozuka Gothic Pro H" panose="020B0800000000000000" pitchFamily="34" charset="-128"/>
              <a:ea typeface="Kozuka Gothic Pro H" panose="020B0800000000000000" pitchFamily="34" charset="-128"/>
            </a:endParaRPr>
          </a:p>
          <a:p>
            <a:pPr>
              <a:buFont typeface="Arial" panose="020B0604020202020204" pitchFamily="34" charset="0"/>
              <a:buChar char="•"/>
            </a:pPr>
            <a:r>
              <a:rPr lang="en-US" sz="2000" dirty="0">
                <a:effectLst>
                  <a:outerShdw blurRad="38100" dist="38100" dir="2700000" algn="tl">
                    <a:srgbClr val="000000">
                      <a:alpha val="43137"/>
                    </a:srgbClr>
                  </a:outerShdw>
                </a:effectLst>
                <a:latin typeface="Stencil" panose="040409050D0802020404" pitchFamily="82" charset="0"/>
                <a:ea typeface="Kozuka Gothic Pro H" panose="020B0800000000000000" pitchFamily="34" charset="-128"/>
              </a:rPr>
              <a:t>Apologize:</a:t>
            </a:r>
            <a:r>
              <a:rPr lang="en-US" sz="1500" b="1" dirty="0">
                <a:solidFill>
                  <a:srgbClr val="FF0000"/>
                </a:solidFill>
                <a:latin typeface="Kozuka Gothic Pro H" panose="020B0800000000000000" pitchFamily="34" charset="-128"/>
                <a:ea typeface="Kozuka Gothic Pro H" panose="020B0800000000000000" pitchFamily="34" charset="-128"/>
              </a:rPr>
              <a:t> Accept the blame and take responsibility for the problem because that’s what the customer wants to hear at this point. Although this </a:t>
            </a:r>
            <a:r>
              <a:rPr lang="en-US" sz="1500" b="1" dirty="0" smtClean="0">
                <a:solidFill>
                  <a:srgbClr val="FF0000"/>
                </a:solidFill>
                <a:latin typeface="Kozuka Gothic Pro H" panose="020B0800000000000000" pitchFamily="34" charset="-128"/>
                <a:ea typeface="Kozuka Gothic Pro H" panose="020B0800000000000000" pitchFamily="34" charset="-128"/>
              </a:rPr>
              <a:t>doesn’t </a:t>
            </a:r>
            <a:r>
              <a:rPr lang="en-US" sz="1500" b="1" dirty="0">
                <a:solidFill>
                  <a:srgbClr val="FF0000"/>
                </a:solidFill>
                <a:latin typeface="Kozuka Gothic Pro H" panose="020B0800000000000000" pitchFamily="34" charset="-128"/>
                <a:ea typeface="Kozuka Gothic Pro H" panose="020B0800000000000000" pitchFamily="34" charset="-128"/>
              </a:rPr>
              <a:t>resolve the problem, a heart-felt apology eases the tension.</a:t>
            </a:r>
          </a:p>
          <a:p>
            <a:pPr>
              <a:buFont typeface="Arial" panose="020B0604020202020204" pitchFamily="34" charset="0"/>
              <a:buChar char="•"/>
            </a:pPr>
            <a:endParaRPr lang="en-US" sz="1500" b="1" dirty="0">
              <a:solidFill>
                <a:srgbClr val="FF0000"/>
              </a:solidFill>
              <a:latin typeface="Kozuka Gothic Pro H" panose="020B0800000000000000" pitchFamily="34" charset="-128"/>
              <a:ea typeface="Kozuka Gothic Pro H" panose="020B0800000000000000" pitchFamily="34" charset="-128"/>
            </a:endParaRPr>
          </a:p>
          <a:p>
            <a:pPr>
              <a:buFont typeface="Arial" panose="020B0604020202020204" pitchFamily="34" charset="0"/>
              <a:buChar char="•"/>
            </a:pPr>
            <a:r>
              <a:rPr lang="en-US" sz="2000" dirty="0">
                <a:effectLst>
                  <a:outerShdw blurRad="38100" dist="38100" dir="2700000" algn="tl">
                    <a:srgbClr val="000000">
                      <a:alpha val="43137"/>
                    </a:srgbClr>
                  </a:outerShdw>
                </a:effectLst>
                <a:latin typeface="Stencil" panose="040409050D0802020404" pitchFamily="82" charset="0"/>
                <a:ea typeface="Kozuka Gothic Pro H" panose="020B0800000000000000" pitchFamily="34" charset="-128"/>
              </a:rPr>
              <a:t>Resolve: </a:t>
            </a:r>
            <a:r>
              <a:rPr lang="en-US" sz="1500" b="1" dirty="0">
                <a:solidFill>
                  <a:srgbClr val="FF0000"/>
                </a:solidFill>
                <a:latin typeface="Kozuka Gothic Pro H" panose="020B0800000000000000" pitchFamily="34" charset="-128"/>
                <a:ea typeface="Kozuka Gothic Pro H" panose="020B0800000000000000" pitchFamily="34" charset="-128"/>
              </a:rPr>
              <a:t>Ensure that your customer service team is trained to handle the issue. And if they are unsure of what the customer wants, they can ask questions like: “How can we make it up to you?”</a:t>
            </a:r>
          </a:p>
          <a:p>
            <a:pPr>
              <a:buFont typeface="Arial" panose="020B0604020202020204" pitchFamily="34" charset="0"/>
              <a:buChar char="•"/>
            </a:pPr>
            <a:endParaRPr lang="en-US" sz="1500" b="1" dirty="0">
              <a:solidFill>
                <a:srgbClr val="FF0000"/>
              </a:solidFill>
              <a:latin typeface="Kozuka Gothic Pro H" panose="020B0800000000000000" pitchFamily="34" charset="-128"/>
              <a:ea typeface="Kozuka Gothic Pro H" panose="020B0800000000000000" pitchFamily="34" charset="-128"/>
            </a:endParaRPr>
          </a:p>
          <a:p>
            <a:pPr>
              <a:buFont typeface="Arial" panose="020B0604020202020204" pitchFamily="34" charset="0"/>
              <a:buChar char="•"/>
            </a:pPr>
            <a:r>
              <a:rPr lang="en-US" sz="2000" dirty="0">
                <a:effectLst>
                  <a:outerShdw blurRad="38100" dist="38100" dir="2700000" algn="tl">
                    <a:srgbClr val="000000">
                      <a:alpha val="43137"/>
                    </a:srgbClr>
                  </a:outerShdw>
                </a:effectLst>
                <a:latin typeface="Stencil" panose="040409050D0802020404" pitchFamily="82" charset="0"/>
                <a:ea typeface="Kozuka Gothic Pro H" panose="020B0800000000000000" pitchFamily="34" charset="-128"/>
              </a:rPr>
              <a:t>Diagnose: </a:t>
            </a:r>
            <a:r>
              <a:rPr lang="en-US" sz="1500" b="1" dirty="0">
                <a:solidFill>
                  <a:srgbClr val="FF0000"/>
                </a:solidFill>
                <a:latin typeface="Kozuka Gothic Pro H" panose="020B0800000000000000" pitchFamily="34" charset="-128"/>
                <a:ea typeface="Kozuka Gothic Pro H" panose="020B0800000000000000" pitchFamily="34" charset="-128"/>
              </a:rPr>
              <a:t>Analyze the issue to ensure it doesn’t happen again.</a:t>
            </a:r>
          </a:p>
          <a:p>
            <a:pPr>
              <a:buFont typeface="Arial" panose="020B0604020202020204" pitchFamily="34" charset="0"/>
              <a:buChar char="•"/>
            </a:pPr>
            <a:endParaRPr lang="en-US" sz="1350" dirty="0">
              <a:solidFill>
                <a:srgbClr val="545876"/>
              </a:solidFill>
              <a:latin typeface="Lato"/>
            </a:endParaRPr>
          </a:p>
        </p:txBody>
      </p:sp>
      <p:sp>
        <p:nvSpPr>
          <p:cNvPr id="6" name="TextBox 5"/>
          <p:cNvSpPr txBox="1"/>
          <p:nvPr/>
        </p:nvSpPr>
        <p:spPr>
          <a:xfrm>
            <a:off x="0" y="514350"/>
            <a:ext cx="6781800" cy="769441"/>
          </a:xfrm>
          <a:prstGeom prst="rect">
            <a:avLst/>
          </a:prstGeom>
          <a:noFill/>
        </p:spPr>
        <p:txBody>
          <a:bodyPr wrap="square" rtlCol="0">
            <a:spAutoFit/>
          </a:bodyPr>
          <a:lstStyle/>
          <a:p>
            <a:r>
              <a:rPr lang="en-GB" sz="4400" b="1" dirty="0" smtClean="0">
                <a:solidFill>
                  <a:srgbClr val="7030A0"/>
                </a:solidFill>
                <a:effectLst>
                  <a:outerShdw blurRad="38100" dist="38100" dir="2700000" algn="tl">
                    <a:srgbClr val="000000">
                      <a:alpha val="43137"/>
                    </a:srgbClr>
                  </a:outerShdw>
                </a:effectLst>
              </a:rPr>
              <a:t>HEARD</a:t>
            </a:r>
            <a:r>
              <a:rPr lang="en-GB" sz="2100" b="1" dirty="0" smtClean="0">
                <a:solidFill>
                  <a:srgbClr val="7030A0"/>
                </a:solidFill>
                <a:effectLst>
                  <a:outerShdw blurRad="38100" dist="38100" dir="2700000" algn="tl">
                    <a:srgbClr val="000000">
                      <a:alpha val="43137"/>
                    </a:srgbClr>
                  </a:outerShdw>
                </a:effectLst>
              </a:rPr>
              <a:t> </a:t>
            </a:r>
            <a:r>
              <a:rPr lang="en-CY" sz="2100" b="1" dirty="0" smtClean="0">
                <a:solidFill>
                  <a:srgbClr val="7030A0"/>
                </a:solidFill>
                <a:effectLst>
                  <a:outerShdw blurRad="38100" dist="38100" dir="2700000" algn="tl">
                    <a:srgbClr val="000000">
                      <a:alpha val="43137"/>
                    </a:srgbClr>
                  </a:outerShdw>
                </a:effectLst>
              </a:rPr>
              <a:t>–</a:t>
            </a:r>
            <a:r>
              <a:rPr lang="en-GB" sz="2100" b="1" dirty="0" smtClean="0">
                <a:solidFill>
                  <a:srgbClr val="7030A0"/>
                </a:solidFill>
                <a:effectLst>
                  <a:outerShdw blurRad="38100" dist="38100" dir="2700000" algn="tl">
                    <a:srgbClr val="000000">
                      <a:alpha val="43137"/>
                    </a:srgbClr>
                  </a:outerShdw>
                </a:effectLst>
              </a:rPr>
              <a:t> the acronym </a:t>
            </a:r>
            <a:endParaRPr lang="en-US" sz="2100" b="1" dirty="0">
              <a:solidFill>
                <a:srgbClr val="7030A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964760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a:t>Checklist for Ultimate Customer Service</a:t>
            </a:r>
          </a:p>
        </p:txBody>
      </p:sp>
      <p:sp>
        <p:nvSpPr>
          <p:cNvPr id="3" name="Content Placeholder 2"/>
          <p:cNvSpPr>
            <a:spLocks noGrp="1"/>
          </p:cNvSpPr>
          <p:nvPr>
            <p:ph idx="1"/>
          </p:nvPr>
        </p:nvSpPr>
        <p:spPr/>
        <p:txBody>
          <a:bodyPr>
            <a:normAutofit fontScale="92500" lnSpcReduction="10000"/>
          </a:bodyPr>
          <a:lstStyle/>
          <a:p>
            <a:pPr marL="0" indent="0">
              <a:buNone/>
            </a:pPr>
            <a:r>
              <a:rPr dirty="0" smtClean="0"/>
              <a:t>• </a:t>
            </a:r>
            <a:r>
              <a:rPr lang="en-US" dirty="0" smtClean="0"/>
              <a:t>S</a:t>
            </a:r>
            <a:r>
              <a:rPr dirty="0" smtClean="0"/>
              <a:t>tay </a:t>
            </a:r>
            <a:r>
              <a:rPr dirty="0"/>
              <a:t>patient, use positive language.</a:t>
            </a:r>
          </a:p>
          <a:p>
            <a:pPr marL="0" indent="0">
              <a:buNone/>
            </a:pPr>
            <a:r>
              <a:rPr dirty="0"/>
              <a:t>• Know your product, respond quickly, be </a:t>
            </a:r>
            <a:r>
              <a:rPr dirty="0" smtClean="0"/>
              <a:t>transparent</a:t>
            </a:r>
            <a:endParaRPr lang="en-US" dirty="0"/>
          </a:p>
          <a:p>
            <a:pPr marL="0" indent="0">
              <a:buNone/>
            </a:pPr>
            <a:r>
              <a:rPr dirty="0" smtClean="0"/>
              <a:t>• </a:t>
            </a:r>
            <a:r>
              <a:rPr dirty="0"/>
              <a:t>Apologize when necessary, be proactive, and offer solutions</a:t>
            </a:r>
            <a:r>
              <a:rPr dirty="0" smtClean="0"/>
              <a:t>.</a:t>
            </a:r>
            <a:endParaRPr lang="en-US" dirty="0" smtClean="0"/>
          </a:p>
          <a:p>
            <a:pPr marL="0" indent="0">
              <a:buNone/>
            </a:pPr>
            <a:r>
              <a:rPr dirty="0" smtClean="0"/>
              <a:t>• </a:t>
            </a:r>
            <a:r>
              <a:rPr dirty="0"/>
              <a:t>Listen actively, ask clarifying questions, and provide follow-up details.</a:t>
            </a:r>
          </a:p>
        </p:txBody>
      </p:sp>
    </p:spTree>
    <p:extLst>
      <p:ext uri="{BB962C8B-B14F-4D97-AF65-F5344CB8AC3E}">
        <p14:creationId xmlns:p14="http://schemas.microsoft.com/office/powerpoint/2010/main" val="93274623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Continuous Learning</a:t>
            </a:r>
          </a:p>
        </p:txBody>
      </p:sp>
      <p:sp>
        <p:nvSpPr>
          <p:cNvPr id="3" name="Content Placeholder 2"/>
          <p:cNvSpPr>
            <a:spLocks noGrp="1"/>
          </p:cNvSpPr>
          <p:nvPr>
            <p:ph idx="1"/>
          </p:nvPr>
        </p:nvSpPr>
        <p:spPr/>
        <p:txBody>
          <a:bodyPr>
            <a:normAutofit/>
          </a:bodyPr>
          <a:lstStyle/>
          <a:p>
            <a:r>
              <a:rPr dirty="0" smtClean="0"/>
              <a:t>'Continuous </a:t>
            </a:r>
            <a:r>
              <a:rPr dirty="0"/>
              <a:t>Learning and Adaptation'</a:t>
            </a:r>
          </a:p>
          <a:p>
            <a:pPr marL="0" indent="0">
              <a:buNone/>
            </a:pPr>
            <a:r>
              <a:rPr dirty="0" smtClean="0"/>
              <a:t>• Every </a:t>
            </a:r>
            <a:r>
              <a:rPr dirty="0"/>
              <a:t>customer interaction is an opportunity to learn.</a:t>
            </a:r>
          </a:p>
          <a:p>
            <a:pPr marL="0" indent="0">
              <a:buNone/>
            </a:pPr>
            <a:r>
              <a:rPr dirty="0"/>
              <a:t>• Adapt to different behaviors and situations.</a:t>
            </a:r>
          </a:p>
          <a:p>
            <a:pPr marL="0" indent="0">
              <a:buNone/>
            </a:pPr>
            <a:r>
              <a:rPr dirty="0"/>
              <a:t>• Review successes and areas for improvement after each difficult case.</a:t>
            </a:r>
          </a:p>
        </p:txBody>
      </p:sp>
    </p:spTree>
    <p:extLst>
      <p:ext uri="{BB962C8B-B14F-4D97-AF65-F5344CB8AC3E}">
        <p14:creationId xmlns:p14="http://schemas.microsoft.com/office/powerpoint/2010/main" val="29620633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873115"/>
            <a:ext cx="5244789" cy="3416320"/>
          </a:xfrm>
          <a:prstGeom prst="rect">
            <a:avLst/>
          </a:prstGeom>
        </p:spPr>
        <p:txBody>
          <a:bodyPr wrap="square">
            <a:spAutoFit/>
          </a:bodyPr>
          <a:lstStyle/>
          <a:p>
            <a:r>
              <a:rPr lang="en-US" dirty="0" smtClean="0">
                <a:solidFill>
                  <a:srgbClr val="282829"/>
                </a:solidFill>
                <a:latin typeface="-apple-system"/>
              </a:rPr>
              <a:t>IS SMILING CONTAGIOUS? YES</a:t>
            </a:r>
          </a:p>
          <a:p>
            <a:r>
              <a:rPr lang="en-US" dirty="0" smtClean="0">
                <a:solidFill>
                  <a:srgbClr val="282829"/>
                </a:solidFill>
                <a:latin typeface="-apple-system"/>
              </a:rPr>
              <a:t> </a:t>
            </a:r>
            <a:r>
              <a:rPr lang="en-US" dirty="0">
                <a:solidFill>
                  <a:srgbClr val="282829"/>
                </a:solidFill>
                <a:latin typeface="-apple-system"/>
              </a:rPr>
              <a:t>and it is simply biological. When someone smiles, they release dopamine, which is a rewarding secretion of the brain and your visual perception can sense it and starts to secrete dopamine (we as humans are always drawn towards reward based mechanisms). The dopamine makes you happy and you tend to smile back, which tends to make others happy and tends to make others smile. So yes, smiles are contagious unless you have abnormal brain physiology or functions.</a:t>
            </a:r>
            <a:endParaRPr lang="en-US" dirty="0"/>
          </a:p>
        </p:txBody>
      </p:sp>
      <p:pic>
        <p:nvPicPr>
          <p:cNvPr id="2050" name="Picture 2" descr="https://qph.cf2.quoracdn.net/main-qimg-700555749e7b9660495e4933bcda3ed9-l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8589" y="19050"/>
            <a:ext cx="3975411" cy="51244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1219200" y="0"/>
            <a:ext cx="8229600" cy="857250"/>
          </a:xfrm>
        </p:spPr>
        <p:txBody>
          <a:bodyPr/>
          <a:lstStyle/>
          <a:p>
            <a:r>
              <a:rPr lang="en-US" dirty="0" smtClean="0"/>
              <a:t>SMILE</a:t>
            </a:r>
            <a:endParaRPr dirty="0"/>
          </a:p>
        </p:txBody>
      </p:sp>
    </p:spTree>
    <p:extLst>
      <p:ext uri="{BB962C8B-B14F-4D97-AF65-F5344CB8AC3E}">
        <p14:creationId xmlns:p14="http://schemas.microsoft.com/office/powerpoint/2010/main" val="41184605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026" name="Picture 2" descr="Gallery – Inspirational Recording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247650"/>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429000" y="1885950"/>
            <a:ext cx="2514600" cy="5334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NOW!!!</a:t>
            </a:r>
            <a:endParaRPr lang="en-US" sz="3600"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60418" name="Picture 2" descr="http://www.english247.net/wp-content/uploads/2015/05/052-1.jpg"/>
          <p:cNvPicPr>
            <a:picLocks noChangeAspect="1" noChangeArrowheads="1"/>
          </p:cNvPicPr>
          <p:nvPr/>
        </p:nvPicPr>
        <p:blipFill>
          <a:blip r:embed="rId2" cstate="print"/>
          <a:srcRect/>
          <a:stretch>
            <a:fillRect/>
          </a:stretch>
        </p:blipFill>
        <p:spPr bwMode="auto">
          <a:xfrm>
            <a:off x="533400" y="1200150"/>
            <a:ext cx="8291716" cy="3200400"/>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noChangeArrowheads="1"/>
          </p:cNvPicPr>
          <p:nvPr/>
        </p:nvPicPr>
        <p:blipFill>
          <a:blip r:embed="rId3"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4" name="Picture 3"/>
          <p:cNvPicPr/>
          <p:nvPr/>
        </p:nvPicPr>
        <p:blipFill rotWithShape="1">
          <a:blip r:embed="rId4">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916062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p:cNvSpPr/>
          <p:nvPr/>
        </p:nvSpPr>
        <p:spPr>
          <a:xfrm>
            <a:off x="1600200" y="-25400"/>
            <a:ext cx="5366020" cy="646331"/>
          </a:xfrm>
          <a:prstGeom prst="rect">
            <a:avLst/>
          </a:prstGeom>
          <a:noFill/>
        </p:spPr>
        <p:txBody>
          <a:bodyPr wrap="none" lIns="91440" tIns="45720" rIns="91440" bIns="45720">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Dealing with angry people!</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2" name="SnapSave.io-6 BEST WAYS To Handle Angry Customer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3400" y="659031"/>
            <a:ext cx="7983678" cy="4490819"/>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52" name="Picture 12" descr="https://em.wattpad.com/48b429f10eab0adf6a1e1b692fe16097f25f1b94/687474703a2f2f6865616c74686c697465726163792e776f726c6465642e6f72672f646f63732f526f73616c69652f696d616765732f436861707465725f352e676966?s=fit&amp;h=360&amp;w=360&amp;q=80"/>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400" y="971550"/>
            <a:ext cx="3006725" cy="3308132"/>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https://encrypted-tbn2.gstatic.com/images?q=tbn:ANd9GcTwpo2AoN2s-I8Z-rga-LNZKeJ6x5u9IuC12QE_43e-WhKUg40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49035">
            <a:off x="2064026" y="8580"/>
            <a:ext cx="3491621" cy="3491621"/>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3.bp.blogspot.com/-rUBDCkCvPb8/VGHI_5oiWEI/AAAAAAAAF2A/hKZRaXPBErk/s1600/job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00" y="18453"/>
            <a:ext cx="2187677" cy="5125047"/>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http://illustrationfriday.com/wp-content/uploads/2012/10/MoM_waltdisney.jpg"/>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894917">
            <a:off x="5055580" y="1972072"/>
            <a:ext cx="18796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94524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8130" name="Picture 2" descr="http://www.quotez.rocks/wp-content/uploads/good-customer-service-quotes-20150403034818-551e0d8209d71.jpg"/>
          <p:cNvPicPr>
            <a:picLocks noChangeAspect="1" noChangeArrowheads="1"/>
          </p:cNvPicPr>
          <p:nvPr/>
        </p:nvPicPr>
        <p:blipFill>
          <a:blip r:embed="rId2" cstate="print"/>
          <a:srcRect/>
          <a:stretch>
            <a:fillRect/>
          </a:stretch>
        </p:blipFill>
        <p:spPr bwMode="auto">
          <a:xfrm>
            <a:off x="381000" y="-1"/>
            <a:ext cx="8305800" cy="5143501"/>
          </a:xfrm>
          <a:prstGeom prst="rect">
            <a:avLst/>
          </a:prstGeom>
          <a:noFill/>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pic>
        <p:nvPicPr>
          <p:cNvPr id="3074" name="Picture 2" descr="Image result for gif customer servic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58481"/>
            <a:ext cx="6207613" cy="52019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4" name="Rectangle 3"/>
          <p:cNvSpPr/>
          <p:nvPr/>
        </p:nvSpPr>
        <p:spPr>
          <a:xfrm>
            <a:off x="0" y="1771651"/>
            <a:ext cx="4191000" cy="2585323"/>
          </a:xfrm>
          <a:prstGeom prst="rect">
            <a:avLst/>
          </a:prstGeom>
        </p:spPr>
        <p:txBody>
          <a:bodyPr wrap="square">
            <a:spAutoFit/>
          </a:bodyPr>
          <a:lstStyle/>
          <a:p>
            <a:pPr>
              <a:buFont typeface="Arial" pitchFamily="34" charset="0"/>
              <a:buChar char="•"/>
            </a:pP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START </a:t>
            </a:r>
          </a:p>
          <a:p>
            <a:pPr>
              <a:buFont typeface="Arial" pitchFamily="34" charset="0"/>
              <a:buChar char="•"/>
            </a:pP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STOP </a:t>
            </a:r>
          </a:p>
          <a:p>
            <a:pPr>
              <a:buFont typeface="Arial" pitchFamily="34" charset="0"/>
              <a:buChar char="•"/>
            </a:pP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CONTINUE</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pic>
        <p:nvPicPr>
          <p:cNvPr id="29698" name="Picture 2" descr="http://dulebohn.com/wp-content/uploads/2014/02/commit.jpg"/>
          <p:cNvPicPr>
            <a:picLocks noChangeAspect="1" noChangeArrowheads="1"/>
          </p:cNvPicPr>
          <p:nvPr/>
        </p:nvPicPr>
        <p:blipFill>
          <a:blip r:embed="rId3" cstate="print"/>
          <a:srcRect/>
          <a:stretch>
            <a:fillRect/>
          </a:stretch>
        </p:blipFill>
        <p:spPr bwMode="auto">
          <a:xfrm>
            <a:off x="3810000" y="1143000"/>
            <a:ext cx="5067300" cy="3040380"/>
          </a:xfrm>
          <a:prstGeom prst="rect">
            <a:avLst/>
          </a:prstGeom>
          <a:noFill/>
        </p:spPr>
      </p:pic>
      <p:pic>
        <p:nvPicPr>
          <p:cNvPr id="5" name="Picture 4"/>
          <p:cNvPicPr>
            <a:picLocks noChangeAspect="1" noChangeArrowheads="1"/>
          </p:cNvPicPr>
          <p:nvPr/>
        </p:nvPicPr>
        <p:blipFill>
          <a:blip r:embed="rId4" cstate="print"/>
          <a:srcRect l="1667" t="8440" r="1667" b="15596"/>
          <a:stretch>
            <a:fillRect/>
          </a:stretch>
        </p:blipFill>
        <p:spPr bwMode="auto">
          <a:xfrm>
            <a:off x="152400" y="133350"/>
            <a:ext cx="8915400" cy="762000"/>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rotWithShape="1">
          <a:blip r:embed="rId5">
            <a:extLst>
              <a:ext uri="{28A0092B-C50C-407E-A947-70E740481C1C}">
                <a14:useLocalDpi xmlns:a14="http://schemas.microsoft.com/office/drawing/2010/main" val="0"/>
              </a:ext>
            </a:extLst>
          </a:blip>
          <a:srcRect b="76307"/>
          <a:stretch/>
        </p:blipFill>
        <p:spPr bwMode="auto">
          <a:xfrm>
            <a:off x="152399" y="185400"/>
            <a:ext cx="2932107" cy="6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8701424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PWHITEBOARDTAG" val="CPWhiteboardTag"/>
</p:tagLst>
</file>

<file path=ppt/tags/tag2.xml><?xml version="1.0" encoding="utf-8"?>
<p:tagLst xmlns:a="http://schemas.openxmlformats.org/drawingml/2006/main" xmlns:r="http://schemas.openxmlformats.org/officeDocument/2006/relationships" xmlns:p="http://schemas.openxmlformats.org/presentationml/2006/main">
  <p:tag name="CPANNOTATIONSTAG" val="{&quot;version&quot;:&quot;v1.0&quot;,&quot;sessionId&quot;:&quot;83911fe7-8c13-4bd8-9a11-5de7f2399fcd&quot;,&quot;id&quot;:&quot;61278a5d-8a9a-410f-a232-e53166daa119&quo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2211</TotalTime>
  <Words>10016</Words>
  <Application>Microsoft Office PowerPoint</Application>
  <PresentationFormat>On-screen Show (16:9)</PresentationFormat>
  <Paragraphs>856</Paragraphs>
  <Slides>101</Slides>
  <Notes>10</Notes>
  <HiddenSlides>0</HiddenSlides>
  <MMClips>6</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101</vt:i4>
      </vt:variant>
    </vt:vector>
  </HeadingPairs>
  <TitlesOfParts>
    <vt:vector size="117" baseType="lpstr">
      <vt:lpstr>Adobe Gothic Std B</vt:lpstr>
      <vt:lpstr>Kozuka Gothic Pro H</vt:lpstr>
      <vt:lpstr>-apple-system</vt:lpstr>
      <vt:lpstr>Arial</vt:lpstr>
      <vt:lpstr>Calibri</vt:lpstr>
      <vt:lpstr>colaborate-regular</vt:lpstr>
      <vt:lpstr>colaborate-thin</vt:lpstr>
      <vt:lpstr>Eras Bold ITC</vt:lpstr>
      <vt:lpstr>Lato</vt:lpstr>
      <vt:lpstr>Lexend Deca</vt:lpstr>
      <vt:lpstr>Pontano Sans</vt:lpstr>
      <vt:lpstr>Segoe UI</vt:lpstr>
      <vt:lpstr>Stencil</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Ultimate Guide to Customer Service</vt:lpstr>
      <vt:lpstr>PowerPoint Presentation</vt:lpstr>
      <vt:lpstr>Listening is Key</vt:lpstr>
      <vt:lpstr>Speed &amp; Accuracy</vt:lpstr>
      <vt:lpstr>Civility and Respect</vt:lpstr>
      <vt:lpstr>Systematic Follow-Up</vt:lpstr>
      <vt:lpstr>Collaboration with Colleagues</vt:lpstr>
      <vt:lpstr>Humility and Ownership</vt:lpstr>
      <vt:lpstr>Strengthening Relationships</vt:lpstr>
      <vt:lpstr>Handling Difficult Customers</vt:lpstr>
      <vt:lpstr>Checklist for Ultimate Customer Service</vt:lpstr>
      <vt:lpstr>Continuous Learning</vt:lpstr>
      <vt:lpstr>SMILE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Nicosia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ioannou.j</dc:creator>
  <cp:lastModifiedBy>John Ioannou</cp:lastModifiedBy>
  <cp:revision>105</cp:revision>
  <dcterms:created xsi:type="dcterms:W3CDTF">2015-09-16T07:49:59Z</dcterms:created>
  <dcterms:modified xsi:type="dcterms:W3CDTF">2024-09-04T12:48:01Z</dcterms:modified>
</cp:coreProperties>
</file>